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22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848348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15877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29236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Shape 1059"/>
          <p:cNvSpPr>
            <a:spLocks noGrp="1" noChangeArrowheads="1"/>
          </p:cNvSpPr>
          <p:nvPr userDrawn="1"/>
        </p:nvSpPr>
        <p:spPr bwMode="auto">
          <a:xfrm>
            <a:off x="2396066" y="2291401"/>
            <a:ext cx="5452533" cy="4165115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2112" y="3116"/>
                </a:moveTo>
                <a:lnTo>
                  <a:pt x="22112" y="3116"/>
                </a:lnTo>
                <a:cubicBezTo>
                  <a:pt x="22112" y="3116"/>
                  <a:pt x="27356" y="0"/>
                  <a:pt x="30300" y="4263"/>
                </a:cubicBezTo>
                <a:lnTo>
                  <a:pt x="30300" y="4263"/>
                </a:lnTo>
                <a:cubicBezTo>
                  <a:pt x="33277" y="8577"/>
                  <a:pt x="36666" y="13779"/>
                  <a:pt x="39369" y="17410"/>
                </a:cubicBezTo>
                <a:lnTo>
                  <a:pt x="39369" y="17410"/>
                </a:lnTo>
                <a:cubicBezTo>
                  <a:pt x="41761" y="20624"/>
                  <a:pt x="43200" y="22708"/>
                  <a:pt x="40979" y="26940"/>
                </a:cubicBezTo>
                <a:lnTo>
                  <a:pt x="40979" y="26940"/>
                </a:lnTo>
                <a:cubicBezTo>
                  <a:pt x="39655" y="29461"/>
                  <a:pt x="35076" y="35072"/>
                  <a:pt x="32639" y="38623"/>
                </a:cubicBezTo>
                <a:lnTo>
                  <a:pt x="32639" y="38623"/>
                </a:lnTo>
                <a:cubicBezTo>
                  <a:pt x="30200" y="42175"/>
                  <a:pt x="26202" y="43200"/>
                  <a:pt x="23268" y="42185"/>
                </a:cubicBezTo>
                <a:lnTo>
                  <a:pt x="23268" y="42185"/>
                </a:lnTo>
                <a:cubicBezTo>
                  <a:pt x="20331" y="41168"/>
                  <a:pt x="11584" y="38623"/>
                  <a:pt x="6213" y="36974"/>
                </a:cubicBezTo>
                <a:lnTo>
                  <a:pt x="6213" y="36974"/>
                </a:lnTo>
                <a:cubicBezTo>
                  <a:pt x="1431" y="35502"/>
                  <a:pt x="0" y="32900"/>
                  <a:pt x="214" y="31157"/>
                </a:cubicBezTo>
                <a:lnTo>
                  <a:pt x="214" y="31157"/>
                </a:lnTo>
                <a:cubicBezTo>
                  <a:pt x="760" y="26703"/>
                  <a:pt x="1113" y="19920"/>
                  <a:pt x="1214" y="16042"/>
                </a:cubicBezTo>
                <a:lnTo>
                  <a:pt x="1214" y="16042"/>
                </a:lnTo>
                <a:cubicBezTo>
                  <a:pt x="1303" y="12626"/>
                  <a:pt x="4203" y="11313"/>
                  <a:pt x="6907" y="9989"/>
                </a:cubicBezTo>
                <a:lnTo>
                  <a:pt x="6907" y="9989"/>
                </a:lnTo>
                <a:cubicBezTo>
                  <a:pt x="9245" y="8843"/>
                  <a:pt x="19774" y="4261"/>
                  <a:pt x="22112" y="311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060"/>
          <p:cNvSpPr>
            <a:spLocks noGrp="1" noChangeArrowheads="1"/>
          </p:cNvSpPr>
          <p:nvPr userDrawn="1"/>
        </p:nvSpPr>
        <p:spPr bwMode="auto">
          <a:xfrm>
            <a:off x="1309514" y="1839834"/>
            <a:ext cx="4011787" cy="1314324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0162" y="13104"/>
                </a:moveTo>
                <a:lnTo>
                  <a:pt x="40162" y="13104"/>
                </a:lnTo>
                <a:cubicBezTo>
                  <a:pt x="36799" y="16736"/>
                  <a:pt x="26204" y="28154"/>
                  <a:pt x="22676" y="31251"/>
                </a:cubicBezTo>
                <a:lnTo>
                  <a:pt x="22676" y="31251"/>
                </a:lnTo>
                <a:cubicBezTo>
                  <a:pt x="18513" y="34899"/>
                  <a:pt x="15093" y="37527"/>
                  <a:pt x="13136" y="38511"/>
                </a:cubicBezTo>
                <a:lnTo>
                  <a:pt x="13136" y="38511"/>
                </a:lnTo>
                <a:cubicBezTo>
                  <a:pt x="10861" y="39650"/>
                  <a:pt x="0" y="43200"/>
                  <a:pt x="422" y="38511"/>
                </a:cubicBezTo>
                <a:lnTo>
                  <a:pt x="422" y="38511"/>
                </a:lnTo>
                <a:cubicBezTo>
                  <a:pt x="750" y="34836"/>
                  <a:pt x="12785" y="17028"/>
                  <a:pt x="15584" y="14358"/>
                </a:cubicBezTo>
                <a:lnTo>
                  <a:pt x="15584" y="14358"/>
                </a:lnTo>
                <a:cubicBezTo>
                  <a:pt x="18382" y="11693"/>
                  <a:pt x="34508" y="0"/>
                  <a:pt x="36286" y="2133"/>
                </a:cubicBezTo>
                <a:lnTo>
                  <a:pt x="36286" y="2133"/>
                </a:lnTo>
                <a:cubicBezTo>
                  <a:pt x="38064" y="4272"/>
                  <a:pt x="43200" y="9825"/>
                  <a:pt x="40162" y="131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061"/>
          <p:cNvSpPr>
            <a:spLocks noGrp="1" noChangeArrowheads="1"/>
          </p:cNvSpPr>
          <p:nvPr userDrawn="1"/>
        </p:nvSpPr>
        <p:spPr bwMode="auto">
          <a:xfrm>
            <a:off x="6567030" y="4629133"/>
            <a:ext cx="5395523" cy="2231707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43200"/>
                </a:moveTo>
                <a:lnTo>
                  <a:pt x="43200" y="43200"/>
                </a:lnTo>
                <a:cubicBezTo>
                  <a:pt x="42680" y="32337"/>
                  <a:pt x="42264" y="24810"/>
                  <a:pt x="41982" y="22533"/>
                </a:cubicBezTo>
                <a:lnTo>
                  <a:pt x="41982" y="22533"/>
                </a:lnTo>
                <a:cubicBezTo>
                  <a:pt x="41353" y="17445"/>
                  <a:pt x="31020" y="10782"/>
                  <a:pt x="25434" y="7567"/>
                </a:cubicBezTo>
                <a:lnTo>
                  <a:pt x="25434" y="7567"/>
                </a:lnTo>
                <a:cubicBezTo>
                  <a:pt x="20461" y="4707"/>
                  <a:pt x="15752" y="0"/>
                  <a:pt x="10688" y="12771"/>
                </a:cubicBezTo>
                <a:lnTo>
                  <a:pt x="10688" y="12771"/>
                </a:lnTo>
                <a:cubicBezTo>
                  <a:pt x="5409" y="26085"/>
                  <a:pt x="2329" y="33891"/>
                  <a:pt x="451" y="39632"/>
                </a:cubicBezTo>
                <a:lnTo>
                  <a:pt x="451" y="39632"/>
                </a:lnTo>
                <a:cubicBezTo>
                  <a:pt x="180" y="40459"/>
                  <a:pt x="44" y="41820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062"/>
          <p:cNvSpPr>
            <a:spLocks noGrp="1" noChangeArrowheads="1"/>
          </p:cNvSpPr>
          <p:nvPr userDrawn="1"/>
        </p:nvSpPr>
        <p:spPr bwMode="auto">
          <a:xfrm>
            <a:off x="389187" y="6100774"/>
            <a:ext cx="4968521" cy="75999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43200"/>
                </a:moveTo>
                <a:lnTo>
                  <a:pt x="43200" y="43200"/>
                </a:lnTo>
                <a:cubicBezTo>
                  <a:pt x="37750" y="34083"/>
                  <a:pt x="28707" y="20178"/>
                  <a:pt x="28707" y="20178"/>
                </a:cubicBezTo>
                <a:lnTo>
                  <a:pt x="28707" y="20178"/>
                </a:lnTo>
                <a:cubicBezTo>
                  <a:pt x="23196" y="11772"/>
                  <a:pt x="17935" y="0"/>
                  <a:pt x="14588" y="1341"/>
                </a:cubicBezTo>
                <a:lnTo>
                  <a:pt x="14588" y="1341"/>
                </a:lnTo>
                <a:cubicBezTo>
                  <a:pt x="11240" y="2673"/>
                  <a:pt x="6350" y="22671"/>
                  <a:pt x="1602" y="37718"/>
                </a:cubicBezTo>
                <a:lnTo>
                  <a:pt x="1602" y="37718"/>
                </a:lnTo>
                <a:cubicBezTo>
                  <a:pt x="1072" y="39393"/>
                  <a:pt x="536" y="41175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063"/>
          <p:cNvSpPr>
            <a:spLocks noGrp="1" noChangeArrowheads="1"/>
          </p:cNvSpPr>
          <p:nvPr userDrawn="1"/>
        </p:nvSpPr>
        <p:spPr bwMode="auto">
          <a:xfrm>
            <a:off x="0" y="3254701"/>
            <a:ext cx="2099733" cy="3343682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0" y="43200"/>
                </a:moveTo>
                <a:lnTo>
                  <a:pt x="0" y="43200"/>
                </a:lnTo>
                <a:cubicBezTo>
                  <a:pt x="10450" y="39319"/>
                  <a:pt x="26476" y="34991"/>
                  <a:pt x="31760" y="32779"/>
                </a:cubicBezTo>
                <a:lnTo>
                  <a:pt x="31760" y="32779"/>
                </a:lnTo>
                <a:cubicBezTo>
                  <a:pt x="38554" y="29929"/>
                  <a:pt x="35982" y="23868"/>
                  <a:pt x="39587" y="11934"/>
                </a:cubicBezTo>
                <a:lnTo>
                  <a:pt x="39587" y="11934"/>
                </a:lnTo>
                <a:cubicBezTo>
                  <a:pt x="43199" y="0"/>
                  <a:pt x="33409" y="2565"/>
                  <a:pt x="25082" y="2041"/>
                </a:cubicBezTo>
                <a:lnTo>
                  <a:pt x="25082" y="2041"/>
                </a:lnTo>
                <a:cubicBezTo>
                  <a:pt x="14497" y="1374"/>
                  <a:pt x="7053" y="4621"/>
                  <a:pt x="0" y="7243"/>
                </a:cubicBezTo>
                <a:lnTo>
                  <a:pt x="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4655839" y="2708919"/>
            <a:ext cx="6720745" cy="72007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 bwMode="auto">
          <a:xfrm>
            <a:off x="4595833" y="1808820"/>
            <a:ext cx="6720745" cy="720079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599" y="2174874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0" y="2174874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3" y="273049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6732" y="273051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03" y="1435102"/>
            <a:ext cx="401108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274283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717" y="612774"/>
            <a:ext cx="7315200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9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9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>22.04.2026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00979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126194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189387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560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50985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76601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309485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A69D51E0-3758-456B-809F-07B187805C7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 1059"/>
          <p:cNvSpPr>
            <a:spLocks noGrp="1" noChangeArrowheads="1"/>
          </p:cNvSpPr>
          <p:nvPr userDrawn="1"/>
        </p:nvSpPr>
        <p:spPr bwMode="auto">
          <a:xfrm>
            <a:off x="4976706" y="2"/>
            <a:ext cx="3058159" cy="89379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0" y="0"/>
                </a:moveTo>
                <a:lnTo>
                  <a:pt x="0" y="0"/>
                </a:lnTo>
                <a:cubicBezTo>
                  <a:pt x="1690" y="6213"/>
                  <a:pt x="3698" y="13338"/>
                  <a:pt x="6091" y="21902"/>
                </a:cubicBezTo>
                <a:lnTo>
                  <a:pt x="6091" y="21902"/>
                </a:lnTo>
                <a:cubicBezTo>
                  <a:pt x="12043" y="43199"/>
                  <a:pt x="17573" y="35347"/>
                  <a:pt x="23417" y="30579"/>
                </a:cubicBezTo>
                <a:lnTo>
                  <a:pt x="23417" y="30579"/>
                </a:lnTo>
                <a:cubicBezTo>
                  <a:pt x="29984" y="25223"/>
                  <a:pt x="42123" y="14119"/>
                  <a:pt x="42860" y="5640"/>
                </a:cubicBezTo>
                <a:lnTo>
                  <a:pt x="42860" y="5640"/>
                </a:lnTo>
                <a:cubicBezTo>
                  <a:pt x="42960" y="4507"/>
                  <a:pt x="43072" y="2479"/>
                  <a:pt x="4320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060"/>
          <p:cNvSpPr>
            <a:spLocks noGrp="1" noChangeArrowheads="1"/>
          </p:cNvSpPr>
          <p:nvPr userDrawn="1"/>
        </p:nvSpPr>
        <p:spPr bwMode="auto">
          <a:xfrm>
            <a:off x="-24679" y="1"/>
            <a:ext cx="1399539" cy="179755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31743" y="2484"/>
                </a:moveTo>
                <a:lnTo>
                  <a:pt x="31743" y="2484"/>
                </a:lnTo>
                <a:cubicBezTo>
                  <a:pt x="30428" y="1799"/>
                  <a:pt x="28450" y="1080"/>
                  <a:pt x="26054" y="0"/>
                </a:cubicBezTo>
                <a:lnTo>
                  <a:pt x="0" y="0"/>
                </a:lnTo>
                <a:lnTo>
                  <a:pt x="0" y="34200"/>
                </a:lnTo>
                <a:lnTo>
                  <a:pt x="0" y="34200"/>
                </a:lnTo>
                <a:cubicBezTo>
                  <a:pt x="7029" y="37461"/>
                  <a:pt x="14504" y="41491"/>
                  <a:pt x="25070" y="40664"/>
                </a:cubicBezTo>
                <a:lnTo>
                  <a:pt x="25070" y="40664"/>
                </a:lnTo>
                <a:cubicBezTo>
                  <a:pt x="33399" y="40015"/>
                  <a:pt x="43200" y="43200"/>
                  <a:pt x="39593" y="28375"/>
                </a:cubicBezTo>
                <a:lnTo>
                  <a:pt x="39593" y="28375"/>
                </a:lnTo>
                <a:cubicBezTo>
                  <a:pt x="35986" y="13550"/>
                  <a:pt x="38530" y="6023"/>
                  <a:pt x="31743" y="24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061"/>
          <p:cNvSpPr>
            <a:spLocks noGrp="1" noChangeArrowheads="1"/>
          </p:cNvSpPr>
          <p:nvPr userDrawn="1"/>
        </p:nvSpPr>
        <p:spPr bwMode="auto">
          <a:xfrm>
            <a:off x="1637456" y="1"/>
            <a:ext cx="3839633" cy="260965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32864" y="0"/>
                </a:moveTo>
                <a:lnTo>
                  <a:pt x="10583" y="0"/>
                </a:lnTo>
                <a:lnTo>
                  <a:pt x="10583" y="0"/>
                </a:lnTo>
                <a:cubicBezTo>
                  <a:pt x="9017" y="532"/>
                  <a:pt x="7515" y="1058"/>
                  <a:pt x="6214" y="1509"/>
                </a:cubicBezTo>
                <a:lnTo>
                  <a:pt x="6214" y="1509"/>
                </a:lnTo>
                <a:cubicBezTo>
                  <a:pt x="1428" y="3166"/>
                  <a:pt x="0" y="6109"/>
                  <a:pt x="212" y="8072"/>
                </a:cubicBezTo>
                <a:lnTo>
                  <a:pt x="212" y="8072"/>
                </a:lnTo>
                <a:cubicBezTo>
                  <a:pt x="758" y="13092"/>
                  <a:pt x="1111" y="20742"/>
                  <a:pt x="1212" y="25114"/>
                </a:cubicBezTo>
                <a:lnTo>
                  <a:pt x="1212" y="25114"/>
                </a:lnTo>
                <a:cubicBezTo>
                  <a:pt x="1301" y="28962"/>
                  <a:pt x="4204" y="30446"/>
                  <a:pt x="6906" y="31937"/>
                </a:cubicBezTo>
                <a:lnTo>
                  <a:pt x="6906" y="31937"/>
                </a:lnTo>
                <a:cubicBezTo>
                  <a:pt x="9246" y="33229"/>
                  <a:pt x="19775" y="38395"/>
                  <a:pt x="22112" y="39685"/>
                </a:cubicBezTo>
                <a:lnTo>
                  <a:pt x="22112" y="39685"/>
                </a:lnTo>
                <a:cubicBezTo>
                  <a:pt x="22112" y="39685"/>
                  <a:pt x="27355" y="43200"/>
                  <a:pt x="30298" y="38395"/>
                </a:cubicBezTo>
                <a:lnTo>
                  <a:pt x="30298" y="38395"/>
                </a:lnTo>
                <a:cubicBezTo>
                  <a:pt x="33277" y="33533"/>
                  <a:pt x="36665" y="27667"/>
                  <a:pt x="39367" y="23576"/>
                </a:cubicBezTo>
                <a:lnTo>
                  <a:pt x="39367" y="23576"/>
                </a:lnTo>
                <a:cubicBezTo>
                  <a:pt x="41761" y="19953"/>
                  <a:pt x="43200" y="17587"/>
                  <a:pt x="40977" y="12816"/>
                </a:cubicBezTo>
                <a:lnTo>
                  <a:pt x="40977" y="12816"/>
                </a:lnTo>
                <a:cubicBezTo>
                  <a:pt x="39697" y="10062"/>
                  <a:pt x="35347" y="3936"/>
                  <a:pt x="3286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441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5951520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4829216-2618-17F4-D618-5A5B2CB9095E}" type="slidenum">
              <a:rPr smtClean="0"/>
              <a:t>1</a:t>
            </a:fld>
            <a:endParaRPr/>
          </a:p>
        </p:txBody>
      </p:sp>
      <p:sp>
        <p:nvSpPr>
          <p:cNvPr id="1342203108" name="Вертикальный текст 2"/>
          <p:cNvSpPr>
            <a:spLocks noGrp="1"/>
          </p:cNvSpPr>
          <p:nvPr>
            <p:ph idx="4294967295"/>
          </p:nvPr>
        </p:nvSpPr>
        <p:spPr bwMode="auto">
          <a:xfrm>
            <a:off x="963326" y="2721491"/>
            <a:ext cx="10515600" cy="134999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Об изменениях в </a:t>
            </a:r>
            <a:r>
              <a:rPr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законодательств</a:t>
            </a:r>
            <a:r>
              <a:rPr lang="ru-RU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е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ru-RU" b="1" i="0" dirty="0" smtClean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 algn="ctr">
              <a:buFont typeface="Arial"/>
              <a:buNone/>
              <a:defRPr/>
            </a:pP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в </a:t>
            </a:r>
            <a:r>
              <a:rPr lang="ru-RU" b="1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сфере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lang="ru-RU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непосредственно </a:t>
            </a:r>
            <a:r>
              <a:rPr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затрагивающих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ru-RU" b="1" i="0" dirty="0" smtClean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 algn="ctr">
              <a:buFont typeface="Arial"/>
              <a:buNone/>
              <a:defRPr/>
            </a:pPr>
            <a:r>
              <a:rPr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деятельность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субъектов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</a:t>
            </a:r>
            <a:r>
              <a:rPr lang="ru-RU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й</a:t>
            </a:r>
            <a:r>
              <a:rPr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инфраструктуры.</a:t>
            </a:r>
            <a:endParaRPr i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1" name="Рисунок 10" descr="576px-Coat_of_Arms_of_Dagestan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6133" y="317926"/>
            <a:ext cx="1076264" cy="11495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315915" y="548750"/>
            <a:ext cx="9401907" cy="68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90500" algn="l"/>
                <a:tab pos="3059430" algn="ctr"/>
              </a:tabLst>
            </a:pPr>
            <a:r>
              <a:rPr lang="ru-RU" b="1" cap="all" dirty="0">
                <a:latin typeface="AG_Benguiat"/>
                <a:ea typeface="Times New Roman" panose="02020603050405020304" pitchFamily="18" charset="0"/>
              </a:rPr>
              <a:t>МИНИСТЕРСТВО ТРАНСПОРТА И дорожного хозяйства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cap="all" dirty="0">
                <a:latin typeface="AG_Benguiat"/>
                <a:ea typeface="Times New Roman" panose="02020603050405020304" pitchFamily="18" charset="0"/>
              </a:rPr>
              <a:t>Республики Дагестан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309" y="5870357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6640931" name="TextBox 1756640930"/>
          <p:cNvSpPr txBox="1"/>
          <p:nvPr/>
        </p:nvSpPr>
        <p:spPr bwMode="auto">
          <a:xfrm>
            <a:off x="405210" y="523632"/>
            <a:ext cx="11515318" cy="5882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449579" algn="ctr">
              <a:spcAft>
                <a:spcPts val="0"/>
              </a:spcAft>
              <a:defRPr/>
            </a:pPr>
            <a:r>
              <a:rPr sz="2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ОСОБЕННОСТИ ЗАЩИТЫ ОТИ и ТС </a:t>
            </a:r>
            <a:r>
              <a:rPr sz="2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от</a:t>
            </a:r>
            <a:r>
              <a:rPr sz="2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АНВ</a:t>
            </a:r>
          </a:p>
          <a:p>
            <a:pPr marL="0" marR="0" indent="449578" algn="ctr">
              <a:spcAft>
                <a:spcPts val="0"/>
              </a:spcAft>
              <a:defRPr/>
            </a:pPr>
            <a:r>
              <a:rPr sz="2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</a:t>
            </a:r>
            <a:r>
              <a:rPr sz="2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статья</a:t>
            </a:r>
            <a:r>
              <a:rPr sz="2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12.3 </a:t>
            </a:r>
            <a:r>
              <a:rPr sz="2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Закона</a:t>
            </a:r>
            <a:r>
              <a:rPr sz="2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</a:t>
            </a:r>
          </a:p>
          <a:p>
            <a:pPr marL="0" marR="0" indent="449579" algn="ctr">
              <a:spcAft>
                <a:spcPts val="0"/>
              </a:spcAft>
              <a:defRPr/>
            </a:pPr>
            <a:endParaRPr sz="2400" b="1" i="0" u="none" dirty="0">
              <a:solidFill>
                <a:schemeClr val="tx1"/>
              </a:solidFill>
              <a:highlight>
                <a:srgbClr val="FFFF00"/>
              </a:highlight>
              <a:latin typeface="Arial"/>
              <a:ea typeface="Arial"/>
              <a:cs typeface="Arial"/>
            </a:endParaRPr>
          </a:p>
          <a:p>
            <a:pPr marL="0" marR="0" indent="449579" algn="l">
              <a:spcAft>
                <a:spcPts val="0"/>
              </a:spcAft>
              <a:defRPr/>
            </a:pP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Перевозка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грузов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повышенной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опасности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внутренним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водным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(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или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железнодорожным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транспортом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допускается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только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после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направленного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Ространснадзор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или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его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территориальный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орган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(в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нашем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случае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МТУ Ространснадзора 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ЮФО)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уведомления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планируемой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перевозке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такого</a:t>
            </a:r>
            <a:r>
              <a:rPr sz="2200" b="1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груза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</a:t>
            </a:r>
            <a:r>
              <a:rPr sz="2200" i="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части</a:t>
            </a:r>
            <a:r>
              <a:rPr sz="2200" i="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12</a:t>
            </a:r>
            <a:r>
              <a:rPr sz="2200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13 </a:t>
            </a:r>
            <a:r>
              <a:rPr sz="220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статьи</a:t>
            </a:r>
            <a:r>
              <a:rPr sz="2200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12.3 </a:t>
            </a:r>
            <a:r>
              <a:rPr sz="220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Закона</a:t>
            </a:r>
            <a:r>
              <a:rPr sz="2200" i="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).</a:t>
            </a:r>
          </a:p>
          <a:p>
            <a:pPr marL="0" marR="0" indent="449579" algn="l">
              <a:spcAft>
                <a:spcPts val="0"/>
              </a:spcAft>
              <a:defRPr/>
            </a:pPr>
            <a:endParaRPr sz="2200" b="1" i="0" u="none" dirty="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450000" marR="0" indent="0" algn="l">
              <a:spcAft>
                <a:spcPts val="0"/>
              </a:spcAft>
              <a:defRPr/>
            </a:pPr>
            <a:r>
              <a:rPr sz="22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Вид</a:t>
            </a:r>
            <a:r>
              <a:rPr sz="22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осуществляемой</a:t>
            </a:r>
            <a:r>
              <a:rPr sz="22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перевозки</a:t>
            </a:r>
            <a:r>
              <a:rPr sz="22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значения</a:t>
            </a:r>
            <a:r>
              <a:rPr sz="22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не</a:t>
            </a:r>
            <a:r>
              <a:rPr sz="22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имеет</a:t>
            </a:r>
            <a:r>
              <a:rPr sz="22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br>
              <a:rPr sz="22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</a:br>
            <a:r>
              <a:rPr sz="22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(в </a:t>
            </a:r>
            <a:r>
              <a:rPr sz="22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границах</a:t>
            </a:r>
            <a:r>
              <a:rPr sz="22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одного</a:t>
            </a:r>
            <a:r>
              <a:rPr sz="22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субъекта</a:t>
            </a:r>
            <a:r>
              <a:rPr sz="22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РФ </a:t>
            </a:r>
            <a:r>
              <a:rPr sz="22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или</a:t>
            </a:r>
            <a:r>
              <a:rPr sz="22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межрегиональная</a:t>
            </a:r>
            <a:r>
              <a:rPr sz="22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).</a:t>
            </a:r>
          </a:p>
          <a:p>
            <a:pPr marL="0" marR="0" indent="449579" algn="l">
              <a:spcAft>
                <a:spcPts val="0"/>
              </a:spcAft>
              <a:defRPr/>
            </a:pPr>
            <a:endParaRPr sz="2200" i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449579" algn="l">
              <a:spcAft>
                <a:spcPts val="0"/>
              </a:spcAft>
              <a:defRPr/>
            </a:pP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Такое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уведомление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направляется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СТИ и (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или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перевозчиком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форме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электронного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документа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сообщения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не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позднее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одного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часа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с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момента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оформления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соответственно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накладной</a:t>
            </a:r>
            <a:r>
              <a:rPr sz="2200" i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,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железнодорожной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накладной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с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использованием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ЕГИС ОТБ </a:t>
            </a:r>
            <a:r>
              <a:rPr sz="2200" i="0" u="sng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в </a:t>
            </a:r>
            <a:r>
              <a:rPr sz="2200" i="0" u="sng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соответствии</a:t>
            </a:r>
            <a:r>
              <a:rPr sz="2200" i="0" u="sng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с </a:t>
            </a:r>
            <a:r>
              <a:rPr sz="2200" i="0" u="sng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порядком</a:t>
            </a:r>
            <a:r>
              <a:rPr sz="2200" i="0" u="sng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утвержденным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приказом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Минтранса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России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от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20.11.2023 № 385.</a:t>
            </a:r>
            <a:r>
              <a:rPr sz="2200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</a:p>
        </p:txBody>
      </p:sp>
      <p:sp>
        <p:nvSpPr>
          <p:cNvPr id="194059255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5BA853A-E16C-43AD-294A-ACB4D66F34E6}" type="slidenum">
              <a:rPr/>
              <a:t>10</a:t>
            </a:fld>
            <a:endParaRPr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1878" y="5885813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7432808" name="TextBox 1117432807"/>
          <p:cNvSpPr txBox="1"/>
          <p:nvPr/>
        </p:nvSpPr>
        <p:spPr bwMode="auto">
          <a:xfrm>
            <a:off x="539365" y="289881"/>
            <a:ext cx="11456903" cy="47857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indent="450214" algn="l">
              <a:spcAft>
                <a:spcPts val="0"/>
              </a:spcAft>
              <a:defRPr/>
            </a:pP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Также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необходимо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отметить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вступление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силу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следующих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НПА:</a:t>
            </a:r>
            <a:endParaRPr sz="22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indent="450214" algn="l">
              <a:spcAft>
                <a:spcPts val="0"/>
              </a:spcAft>
              <a:defRPr/>
            </a:pPr>
            <a:endParaRPr sz="2200" b="1" dirty="0">
              <a:solidFill>
                <a:schemeClr val="tx1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marL="0" marR="0" indent="-6984" algn="just">
              <a:defRPr/>
            </a:pP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Постановления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Правительства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РФ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от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22.09.2023 №1550 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«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утверждении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Требований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соблюдению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транспортной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безопасности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для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ЮЛ, ИП,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являющихся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субъектами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транспортной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инфраструктуры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осуществляющих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деятельность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ОТИ,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для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физических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лиц,следующих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ОТИ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либо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ТС....» </a:t>
            </a:r>
            <a:r>
              <a:rPr sz="22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sz="2200" b="1" i="1" dirty="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indent="449579" algn="just">
              <a:defRPr/>
            </a:pPr>
            <a:r>
              <a:rPr sz="2200" b="1" i="1" dirty="0" err="1">
                <a:solidFill>
                  <a:srgbClr val="0070C0"/>
                </a:solidFill>
                <a:latin typeface="Arial"/>
                <a:cs typeface="Arial"/>
              </a:rPr>
              <a:t>Следствие</a:t>
            </a:r>
            <a:r>
              <a:rPr sz="2200" b="1" i="1" dirty="0">
                <a:solidFill>
                  <a:srgbClr val="0070C0"/>
                </a:solidFill>
                <a:latin typeface="Arial"/>
                <a:cs typeface="Arial"/>
              </a:rPr>
              <a:t>: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ЮЛ (ИП),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осуществляющее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деятельность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на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ОТИ,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несут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ответственность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за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не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соблюдение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требований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по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ст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. 11.15.1 </a:t>
            </a:r>
            <a:r>
              <a:rPr sz="2200" i="1" dirty="0" err="1">
                <a:solidFill>
                  <a:srgbClr val="0070C0"/>
                </a:solidFill>
                <a:latin typeface="Arial"/>
                <a:cs typeface="Arial"/>
              </a:rPr>
              <a:t>КоАП</a:t>
            </a:r>
            <a:r>
              <a:rPr sz="2200" i="1" dirty="0">
                <a:solidFill>
                  <a:srgbClr val="0070C0"/>
                </a:solidFill>
                <a:latin typeface="Arial"/>
                <a:cs typeface="Arial"/>
              </a:rPr>
              <a:t> РФ.</a:t>
            </a:r>
          </a:p>
          <a:p>
            <a:pPr marL="0" marR="0" indent="-6984" algn="just">
              <a:defRPr/>
            </a:pP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Постановление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Правительства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РФ №1208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утратило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силу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endParaRPr sz="2200" i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-6984" algn="just">
              <a:defRPr/>
            </a:pPr>
            <a:endParaRPr sz="2200" b="0" i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-6984" algn="just">
              <a:defRPr/>
            </a:pPr>
            <a:r>
              <a:rPr sz="2200" b="1" dirty="0" err="1">
                <a:solidFill>
                  <a:srgbClr val="000000"/>
                </a:solidFill>
                <a:latin typeface="Arial"/>
                <a:ea typeface="Arial"/>
                <a:cs typeface="Arial"/>
              </a:rPr>
              <a:t>Приказа</a:t>
            </a:r>
            <a:r>
              <a:rPr sz="2200" b="1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rgbClr val="000000"/>
                </a:solidFill>
                <a:latin typeface="Arial"/>
                <a:ea typeface="Arial"/>
                <a:cs typeface="Arial"/>
              </a:rPr>
              <a:t>Минтранса</a:t>
            </a:r>
            <a:r>
              <a:rPr sz="2200" b="1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РФ </a:t>
            </a:r>
            <a:r>
              <a:rPr sz="2200" b="1" dirty="0" err="1">
                <a:solidFill>
                  <a:srgbClr val="000000"/>
                </a:solidFill>
                <a:latin typeface="Arial"/>
                <a:ea typeface="Arial"/>
                <a:cs typeface="Arial"/>
              </a:rPr>
              <a:t>от</a:t>
            </a:r>
            <a:r>
              <a:rPr sz="2200" b="1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02.05.2024 №162 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«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утверждении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порядка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формирования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ведения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АЦБПДП, а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также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срока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хранения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порядка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предоставления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содержащихся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них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данных</a:t>
            </a:r>
            <a:r>
              <a:rPr sz="22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»</a:t>
            </a:r>
            <a:r>
              <a:rPr sz="220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</a:t>
            </a:r>
            <a:endParaRPr sz="22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marL="0" marR="0" indent="-6984" algn="just">
              <a:defRPr/>
            </a:pP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приказ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Минтранса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РФ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от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19.07.2012. № 243</a:t>
            </a:r>
            <a:r>
              <a:rPr sz="220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200" b="1" i="1" u="none" strike="noStrike" cap="none" spc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утратил силу</a:t>
            </a:r>
            <a:r>
              <a:rPr lang="ru-RU" sz="2200" b="1" i="1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endParaRPr sz="22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37928711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84AEA02-2941-5AF7-70AD-117A2CD1ED90}" type="slidenum">
              <a:rPr/>
              <a:t>11</a:t>
            </a:fld>
            <a:endParaRPr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1878" y="5938418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8547229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870FD26-991B-7BA6-101D-C0B6FA252F09}" type="slidenum">
              <a:rPr/>
              <a:t>12</a:t>
            </a:fld>
            <a:endParaRPr/>
          </a:p>
        </p:txBody>
      </p:sp>
      <p:sp>
        <p:nvSpPr>
          <p:cNvPr id="404728218" name=" 404728217"/>
          <p:cNvSpPr/>
          <p:nvPr/>
        </p:nvSpPr>
        <p:spPr bwMode="auto">
          <a:xfrm>
            <a:off x="472288" y="468468"/>
            <a:ext cx="11278616" cy="527339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2000" b="1" i="0" u="none">
                <a:solidFill>
                  <a:srgbClr val="22272F"/>
                </a:solidFill>
                <a:latin typeface="Arial"/>
                <a:ea typeface="Arial"/>
                <a:cs typeface="Arial"/>
              </a:rPr>
              <a:t>Приказ Минтранса России от 03.02.2025 № 30 </a:t>
            </a:r>
            <a:endParaRPr sz="2000" b="1" i="0" u="none">
              <a:solidFill>
                <a:srgbClr val="22272F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sz="2000" b="0" i="0" u="none">
                <a:solidFill>
                  <a:srgbClr val="22272F"/>
                </a:solidFill>
                <a:latin typeface="Arial"/>
                <a:ea typeface="Arial"/>
                <a:cs typeface="Arial"/>
              </a:rPr>
              <a:t>"Об установлении Порядка аккредитации юридических лиц в качестве подразделений транспортной безопасности, продления срока действия аккредитации, аннулирования аккредитации, приостановления и возобновления действия аккредитации, а также требований к таким юридическим лицам" </a:t>
            </a:r>
            <a:r>
              <a:rPr sz="2000" b="0" i="0" u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(утратил силу приказ </a:t>
            </a:r>
            <a:r>
              <a:rPr lang="ru-RU" sz="2000" b="0" i="0" u="none" strike="noStrike" cap="none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Минтранса России</a:t>
            </a:r>
            <a:r>
              <a:rPr sz="2000" b="0" i="0" u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 от 15.05.2023 № 170)</a:t>
            </a:r>
            <a:endParaRPr sz="2000" b="0">
              <a:solidFill>
                <a:srgbClr val="0070C0"/>
              </a:solidFill>
              <a:latin typeface="Arial"/>
              <a:cs typeface="Arial"/>
            </a:endParaRPr>
          </a:p>
          <a:p>
            <a:pPr>
              <a:defRPr/>
            </a:pPr>
            <a:endParaRPr sz="2000" b="0" i="0" u="none">
              <a:solidFill>
                <a:srgbClr val="4D4D4D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sz="2000" b="1" i="0" u="none">
                <a:solidFill>
                  <a:srgbClr val="4D4D4D"/>
                </a:solidFill>
                <a:latin typeface="Arial"/>
                <a:ea typeface="Arial"/>
                <a:cs typeface="Arial"/>
              </a:rPr>
              <a:t>Приказ </a:t>
            </a:r>
            <a:r>
              <a:rPr lang="ru-RU" sz="2000" b="1" i="0" u="none" strike="noStrike" cap="none" spc="0">
                <a:solidFill>
                  <a:srgbClr val="22272F"/>
                </a:solidFill>
                <a:latin typeface="Arial"/>
                <a:ea typeface="Arial"/>
                <a:cs typeface="Arial"/>
              </a:rPr>
              <a:t>Минтранса России</a:t>
            </a:r>
            <a:r>
              <a:rPr sz="2000" b="1" i="0" u="none">
                <a:solidFill>
                  <a:srgbClr val="4D4D4D"/>
                </a:solidFill>
                <a:latin typeface="Arial"/>
                <a:ea typeface="Arial"/>
                <a:cs typeface="Arial"/>
              </a:rPr>
              <a:t> от 04.02.2025 № 34 </a:t>
            </a:r>
            <a:endParaRPr sz="2000" b="0" i="0" u="none">
              <a:solidFill>
                <a:srgbClr val="4D4D4D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sz="2000" b="0" i="0" u="none">
                <a:solidFill>
                  <a:srgbClr val="4D4D4D"/>
                </a:solidFill>
                <a:latin typeface="Arial"/>
                <a:ea typeface="Arial"/>
                <a:cs typeface="Arial"/>
              </a:rPr>
              <a:t>"Об установлении Правил проведения досмотра, дополнительного досмотра, повторного досмотра, наблюдения и (или) собеседования в целях обеспечения транспортной безопасности"</a:t>
            </a:r>
            <a:r>
              <a:rPr lang="ru-RU" sz="2000" b="0" i="0" u="none" strike="noStrike" cap="none" spc="0">
                <a:solidFill>
                  <a:srgbClr val="22272F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000" b="0" i="0" u="none" strike="noStrike" cap="none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(утратил силу приказ Минтранса России от 23.07.2015 № 227)</a:t>
            </a:r>
            <a:endParaRPr sz="2000" b="0" i="0" u="none">
              <a:solidFill>
                <a:srgbClr val="0070C0"/>
              </a:solidFill>
              <a:latin typeface="Arial"/>
              <a:cs typeface="Arial"/>
            </a:endParaRPr>
          </a:p>
          <a:p>
            <a:pPr>
              <a:defRPr/>
            </a:pPr>
            <a:endParaRPr sz="2000" b="0">
              <a:latin typeface="Arial"/>
              <a:cs typeface="Arial"/>
            </a:endParaRPr>
          </a:p>
          <a:p>
            <a:pPr>
              <a:defRPr/>
            </a:pPr>
            <a:r>
              <a:rPr sz="2000" b="1" i="0" u="none">
                <a:solidFill>
                  <a:srgbClr val="4D4D4D"/>
                </a:solidFill>
                <a:latin typeface="Arial"/>
                <a:ea typeface="Arial"/>
                <a:cs typeface="Arial"/>
              </a:rPr>
              <a:t>Приказ </a:t>
            </a:r>
            <a:r>
              <a:rPr lang="ru-RU" sz="2000" b="1" i="0" u="none" strike="noStrike" cap="none" spc="0">
                <a:solidFill>
                  <a:srgbClr val="22272F"/>
                </a:solidFill>
                <a:latin typeface="Arial"/>
                <a:ea typeface="Arial"/>
                <a:cs typeface="Arial"/>
              </a:rPr>
              <a:t>Минтранса России</a:t>
            </a:r>
            <a:r>
              <a:rPr sz="2000" b="1" i="0" u="none">
                <a:solidFill>
                  <a:srgbClr val="4D4D4D"/>
                </a:solidFill>
                <a:latin typeface="Arial"/>
                <a:ea typeface="Arial"/>
                <a:cs typeface="Arial"/>
              </a:rPr>
              <a:t> от 04.04.2025 № 119</a:t>
            </a:r>
            <a:r>
              <a:rPr sz="2000" b="0" i="0" u="none">
                <a:solidFill>
                  <a:srgbClr val="4D4D4D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>
              <a:defRPr/>
            </a:pPr>
            <a:r>
              <a:rPr sz="2000" b="0" i="0" u="none">
                <a:solidFill>
                  <a:srgbClr val="4D4D4D"/>
                </a:solidFill>
                <a:latin typeface="Arial"/>
                <a:ea typeface="Arial"/>
                <a:cs typeface="Arial"/>
              </a:rPr>
              <a:t>“Об установлении требований к знаниям, умениям, навыкам сил обеспечения транспортной безопасности, личностным (психофизиологическим) качествам, уровню физической подготовки отдельных категорий сил обеспечения транспортной безопасности” </a:t>
            </a:r>
            <a:r>
              <a:rPr sz="2000" b="1" i="1" u="none">
                <a:solidFill>
                  <a:srgbClr val="C00000"/>
                </a:solidFill>
                <a:latin typeface="Arial"/>
                <a:ea typeface="Arial"/>
                <a:cs typeface="Arial"/>
              </a:rPr>
              <a:t>(не вступил в силу, будет </a:t>
            </a:r>
            <a:r>
              <a:rPr lang="ru-RU" sz="2000" b="1" i="1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вместо приказа Минтранса России от 21.08.2014  № 231)</a:t>
            </a:r>
            <a:r>
              <a:rPr sz="2000" b="1" i="1" u="none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endParaRPr sz="2000" b="1" i="1">
              <a:solidFill>
                <a:srgbClr val="C00000"/>
              </a:solidFill>
              <a:latin typeface="Arial"/>
              <a:cs typeface="Arial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7882" y="5870357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9905662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F66F46E-B789-F982-68FF-FF1FA1EFA29D}" type="slidenum">
              <a:rPr/>
              <a:t>13</a:t>
            </a:fld>
            <a:endParaRPr/>
          </a:p>
        </p:txBody>
      </p:sp>
      <p:sp>
        <p:nvSpPr>
          <p:cNvPr id="463157864" name="TextBox 463157863"/>
          <p:cNvSpPr txBox="1"/>
          <p:nvPr/>
        </p:nvSpPr>
        <p:spPr bwMode="auto">
          <a:xfrm>
            <a:off x="619858" y="333125"/>
            <a:ext cx="11264245" cy="6096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spAutoFit/>
          </a:bodyPr>
          <a:lstStyle/>
          <a:p>
            <a:pPr algn="just">
              <a:defRPr/>
            </a:pPr>
            <a:r>
              <a:rPr sz="2200" b="1" i="0" u="none">
                <a:solidFill>
                  <a:srgbClr val="22272F"/>
                </a:solidFill>
                <a:latin typeface="Arial"/>
                <a:ea typeface="Arial"/>
                <a:cs typeface="Arial"/>
              </a:rPr>
              <a:t>Постановление Правительства РФ от 30.04.2025 № 588 </a:t>
            </a:r>
          </a:p>
          <a:p>
            <a:pPr algn="just">
              <a:defRPr/>
            </a:pPr>
            <a:r>
              <a:rPr sz="2200" b="1" i="0" u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"Об особенностях защиты от актов незаконного вмешательства с использованием беспилотных аппаратов объектов транспортной инфраструктуры и (или) групп объектов транспортной инфраструктуры, вокруг которых устанавливаются зоны безопасности" </a:t>
            </a:r>
          </a:p>
          <a:p>
            <a:pPr algn="just">
              <a:defRPr/>
            </a:pPr>
            <a:r>
              <a:rPr sz="2000" b="1">
                <a:solidFill>
                  <a:srgbClr val="C00000"/>
                </a:solidFill>
                <a:latin typeface="Arial"/>
                <a:ea typeface="Arial"/>
                <a:cs typeface="Arial"/>
              </a:rPr>
              <a:t>(вступило в силу </a:t>
            </a:r>
            <a:r>
              <a:rPr sz="2000" b="1" i="0" u="none">
                <a:solidFill>
                  <a:srgbClr val="C00000"/>
                </a:solidFill>
                <a:latin typeface="Arial"/>
                <a:ea typeface="Arial"/>
                <a:cs typeface="Arial"/>
              </a:rPr>
              <a:t> с 08.05.2025)</a:t>
            </a:r>
            <a:endParaRPr sz="2000">
              <a:latin typeface="Arial"/>
              <a:cs typeface="Arial"/>
            </a:endParaRPr>
          </a:p>
          <a:p>
            <a:pPr marL="0" marR="0" indent="0" algn="just">
              <a:defRPr/>
            </a:pPr>
            <a:endParaRPr sz="2200" b="1" i="0" u="none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defRPr/>
            </a:pPr>
            <a:r>
              <a:rPr sz="2200" b="0" i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Выход этого постановления </a:t>
            </a:r>
            <a:r>
              <a:rPr sz="2200" b="1" i="0">
                <a:solidFill>
                  <a:srgbClr val="C00000"/>
                </a:solidFill>
                <a:latin typeface="Arial"/>
                <a:ea typeface="Arial"/>
                <a:cs typeface="Arial"/>
              </a:rPr>
              <a:t>является основанием для проведения  ДОУ </a:t>
            </a:r>
            <a:r>
              <a:rPr sz="2200" b="0" i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и </a:t>
            </a:r>
            <a:r>
              <a:rPr sz="2200" b="1" i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внесения изменений в Планы ОТБ ОТИ</a:t>
            </a:r>
            <a:r>
              <a:rPr sz="2200" b="0" i="0">
                <a:solidFill>
                  <a:srgbClr val="C00000"/>
                </a:solidFill>
                <a:latin typeface="Arial"/>
                <a:ea typeface="Arial"/>
                <a:cs typeface="Arial"/>
              </a:rPr>
              <a:t>, учитывающих меры по противодействию беспилотным аппаратам. </a:t>
            </a:r>
            <a:endParaRPr sz="2200" b="1" i="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defRPr/>
            </a:pPr>
            <a:r>
              <a:rPr sz="2200" b="1" i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Основание для проведения ДОУ предусмотрено следующими Требованиями:</a:t>
            </a:r>
            <a:endParaRPr sz="2200" b="1" i="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327936" indent="-327936" algn="just">
              <a:buFont typeface="Arial"/>
              <a:buChar char="•"/>
              <a:defRPr/>
            </a:pPr>
            <a:r>
              <a:rPr sz="2200" b="1" i="0" u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 ОТИ ж/д транспорта - 	пп. «с» п. 5 ПП РФ от 08.10.2020 № 1633;</a:t>
            </a:r>
          </a:p>
          <a:p>
            <a:pPr marL="327936" indent="-327936" algn="just">
              <a:buFont typeface="Arial"/>
              <a:buChar char="•"/>
              <a:defRPr/>
            </a:pPr>
            <a:r>
              <a:rPr sz="2200" b="1" i="0" u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 ОТИ автотранспорта - 	пп. 17 п. 7 ПП РФ от 08.10.2020 № 1642;</a:t>
            </a:r>
          </a:p>
          <a:p>
            <a:pPr marL="327936" indent="-327936" algn="just">
              <a:buFont typeface="Arial"/>
              <a:buChar char="•"/>
              <a:defRPr/>
            </a:pPr>
            <a:r>
              <a:rPr sz="2200" b="1" i="0" u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 ОТИ дор. хозяйства - 	</a:t>
            </a:r>
            <a:r>
              <a:rPr lang="ru-RU" sz="2200" b="1" i="0" u="none" strike="noStrike" cap="none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пп. 17 п. 7 ПП РФ от 21.12.2020 № 2201;</a:t>
            </a:r>
            <a:endParaRPr lang="ru-RU" sz="2200" b="1" i="0" u="none" strike="noStrike" cap="none" spc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327936" indent="-327936" algn="just">
              <a:buFont typeface="Arial"/>
              <a:buChar char="•"/>
              <a:defRPr/>
            </a:pPr>
            <a:r>
              <a:rPr lang="ru-RU" sz="2200" b="1" i="0" u="none" strike="noStrike" cap="none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 ОТИ морск. транспорта -  пп. 16 п. 5 ПП РФ от 08.10.2020 № 1638;</a:t>
            </a:r>
            <a:endParaRPr lang="ru-RU" sz="2200" b="1" i="0" u="none" strike="noStrike" cap="none" spc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327936" indent="-327936" algn="just">
              <a:buFont typeface="Arial"/>
              <a:buChar char="•"/>
              <a:defRPr/>
            </a:pPr>
            <a:r>
              <a:rPr lang="ru-RU" sz="2200" b="1" i="0" u="none" strike="noStrike" cap="none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 ОТИ возд. транспорта - 	пп. 17 п. 6 ПП РФ от 05.10.2020 № 1605</a:t>
            </a:r>
            <a:endParaRPr lang="ru-RU" sz="2200" b="1" i="0" u="none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327936" indent="-327936" algn="l">
              <a:buFont typeface="Arial"/>
              <a:buChar char="•"/>
              <a:defRPr/>
            </a:pPr>
            <a:endParaRPr sz="2200" b="0" i="0">
              <a:solidFill>
                <a:schemeClr val="tx1"/>
              </a:solidFill>
              <a:latin typeface="Arial"/>
              <a:cs typeface="Arial"/>
            </a:endParaRPr>
          </a:p>
          <a:p>
            <a:pPr indent="449578" algn="l">
              <a:defRPr/>
            </a:pPr>
            <a:endParaRPr sz="2200" b="1" i="0">
              <a:solidFill>
                <a:srgbClr val="C00000"/>
              </a:solidFill>
              <a:latin typeface="Arial"/>
              <a:ea typeface="Arial"/>
              <a:cs typeface="Arial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3921" y="5870357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9140490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3C9D8D2-D756-E1C0-C1D6-8467D32E9CA6}" type="slidenum">
              <a:rPr/>
              <a:t>14</a:t>
            </a:fld>
            <a:endParaRPr/>
          </a:p>
        </p:txBody>
      </p:sp>
      <p:sp>
        <p:nvSpPr>
          <p:cNvPr id="1719381208" name=" 1719381207"/>
          <p:cNvSpPr/>
          <p:nvPr/>
        </p:nvSpPr>
        <p:spPr bwMode="auto">
          <a:xfrm>
            <a:off x="406123" y="383336"/>
            <a:ext cx="11400913" cy="338363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Согласно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данному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постановлению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:</a:t>
            </a:r>
            <a:endParaRPr sz="1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границы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и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конфигурация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(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пространственное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очертание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границ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)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зон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вокруг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ОТИ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устанавливаются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субъектами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инфраструктуры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основании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утвержденных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результатов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оценки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уязвимости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(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дополнительной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оценки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уязвимости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) ОТИ:</a:t>
            </a:r>
            <a:endParaRPr sz="1800" b="0" i="0" u="none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наземной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и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водной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частей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зоны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-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по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границам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зоны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ОТИ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либо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расстоянии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не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более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5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километров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от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границы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ЗТБ ОТИ,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включая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подводное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пространство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до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естественных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очертаний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дна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(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для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водной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части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зоны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);</a:t>
            </a:r>
            <a:endParaRPr sz="1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воздушной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части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зоны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-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по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границам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наземной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и (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или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)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водной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частей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зоны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до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высоты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не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более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300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метров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(1000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футов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)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над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уровнем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земли</a:t>
            </a:r>
            <a:r>
              <a:rPr sz="18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.</a:t>
            </a:r>
            <a:endParaRPr sz="1800" b="1" i="0" u="none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В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отношении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ОТИ,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находящихся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расстоянии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менее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5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километров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друг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от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друга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субъекты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инфраструктуры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осуществляют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координацию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и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взаимодействие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установлении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границ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и </a:t>
            </a:r>
            <a:r>
              <a:rPr sz="1800" b="0" i="0" u="none" dirty="0" err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конфигурации</a:t>
            </a:r>
            <a:r>
              <a:rPr sz="1800" b="0" i="0" u="none" dirty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endParaRPr sz="1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888089111" name="Прямоугольник 888089110"/>
          <p:cNvSpPr/>
          <p:nvPr/>
        </p:nvSpPr>
        <p:spPr bwMode="auto">
          <a:xfrm>
            <a:off x="350660" y="3850974"/>
            <a:ext cx="11511837" cy="20120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defRPr/>
            </a:pP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СТИ 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во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взаимодействии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с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воинскими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частями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ВС РФ,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привлекаемыми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для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решения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задач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ПВО в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границах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ответственности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зон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и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районов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противовоздушной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обороны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осуществляются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:</a:t>
            </a:r>
            <a:endParaRPr sz="1800" dirty="0">
              <a:latin typeface="Arial"/>
              <a:cs typeface="Arial"/>
            </a:endParaRPr>
          </a:p>
          <a:p>
            <a:pPr marL="261850" marR="0" indent="8148">
              <a:buFont typeface="Arial"/>
              <a:buChar char="•"/>
              <a:defRPr/>
            </a:pPr>
            <a:r>
              <a:rPr sz="1800" b="1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отработка</a:t>
            </a:r>
            <a:r>
              <a:rPr sz="1800" b="1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оперативного</a:t>
            </a:r>
            <a:r>
              <a:rPr sz="1800" b="1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взаимодействия</a:t>
            </a:r>
            <a:r>
              <a:rPr sz="1800" b="1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при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осуществлении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мероприятий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по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оповещению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об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угрозах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совершения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актов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незаконного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вмешательства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с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использованием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беспилотных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аппаратов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, а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также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пресечению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функционирования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беспилотных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аппаратов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в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целях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защиты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объектов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инфраструктуры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;</a:t>
            </a:r>
            <a:endParaRPr sz="1800" dirty="0">
              <a:latin typeface="Arial"/>
              <a:cs typeface="Arial"/>
            </a:endParaRPr>
          </a:p>
          <a:p>
            <a:pPr marL="261850" marR="0" indent="8148">
              <a:buFont typeface="Arial"/>
              <a:buChar char="•"/>
              <a:defRPr/>
            </a:pPr>
            <a:r>
              <a:rPr sz="1800" b="1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определение</a:t>
            </a:r>
            <a:r>
              <a:rPr sz="1800" b="1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способов</a:t>
            </a:r>
            <a:r>
              <a:rPr sz="1800" b="1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прикрытия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ОТИ </a:t>
            </a:r>
            <a:r>
              <a:rPr sz="1800" b="0" i="0" u="none" dirty="0" err="1">
                <a:solidFill>
                  <a:srgbClr val="464C55"/>
                </a:solidFill>
                <a:latin typeface="Arial"/>
                <a:ea typeface="Arial"/>
                <a:cs typeface="Arial"/>
              </a:rPr>
              <a:t>силами</a:t>
            </a:r>
            <a:r>
              <a:rPr sz="1800" b="0" i="0" u="none" dirty="0">
                <a:solidFill>
                  <a:srgbClr val="464C55"/>
                </a:solidFill>
                <a:latin typeface="Arial"/>
                <a:ea typeface="Arial"/>
                <a:cs typeface="Arial"/>
              </a:rPr>
              <a:t> ПВО.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843" y="5947012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2745261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32E6595-7FFB-4348-D13C-501A47A07108}" type="slidenum">
              <a:rPr/>
              <a:t>15</a:t>
            </a:fld>
            <a:endParaRPr/>
          </a:p>
        </p:txBody>
      </p:sp>
      <p:sp>
        <p:nvSpPr>
          <p:cNvPr id="2126952848" name="TextBox 2126952847"/>
          <p:cNvSpPr txBox="1"/>
          <p:nvPr/>
        </p:nvSpPr>
        <p:spPr bwMode="auto">
          <a:xfrm>
            <a:off x="353047" y="228873"/>
            <a:ext cx="11611533" cy="602043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indent="449579" algn="ctr">
              <a:defRPr/>
            </a:pPr>
            <a:r>
              <a:rPr sz="26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 ЗОНАХ БЕЗОПАСНОСТИ ВОКРУГ </a:t>
            </a:r>
            <a:r>
              <a:rPr sz="2600" b="1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ОТИ</a:t>
            </a:r>
            <a:endParaRPr lang="ru-RU" sz="2600" b="1" dirty="0" smtClean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indent="449579" algn="ctr">
              <a:defRPr/>
            </a:pPr>
            <a:endParaRPr sz="26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327936" indent="-327936" algn="l">
              <a:buAutoNum type="arabicPeriod"/>
              <a:defRPr/>
            </a:pPr>
            <a:r>
              <a:rPr sz="22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остановлением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Правительства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РФ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от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27.11.2024 № 1632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вне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сены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изменения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постановление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Правительства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РФ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от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03.06.2020 № 81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4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«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определении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объектов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инфраструктуры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вокруг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которых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устанавливаются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зоны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2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» 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(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до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этого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изменения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в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постановлении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был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только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Транспортный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переход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через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Керченский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пролив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). </a:t>
            </a:r>
            <a:endParaRPr sz="2200" b="0" i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algn="l">
              <a:defRPr/>
            </a:pPr>
            <a:r>
              <a:rPr sz="2200" b="1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Зоны</a:t>
            </a:r>
            <a:r>
              <a:rPr sz="2200" b="1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в </a:t>
            </a: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частно</a:t>
            </a:r>
            <a:r>
              <a:rPr sz="2200" b="1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сти</a:t>
            </a:r>
            <a:r>
              <a:rPr sz="2200" b="1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2200" b="1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установлены</a:t>
            </a:r>
            <a:r>
              <a:rPr sz="2200" b="1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вокруг</a:t>
            </a:r>
            <a:r>
              <a:rPr sz="2200" b="1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:</a:t>
            </a:r>
          </a:p>
          <a:p>
            <a:pPr marL="327936" marR="0" indent="32062" algn="l">
              <a:buFont typeface="Wingdings"/>
              <a:buChar char="Ø"/>
              <a:defRPr/>
            </a:pP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морских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терминалов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используемых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операций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с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опасными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грузами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;</a:t>
            </a:r>
            <a:endParaRPr sz="2000" b="0" i="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327936" marR="0" indent="32062" algn="l">
              <a:buFont typeface="Wingdings"/>
              <a:buChar char="Ø"/>
              <a:defRPr/>
            </a:pP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судоходных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гидротехнических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сооружений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;</a:t>
            </a:r>
            <a:endParaRPr sz="2000" b="0" i="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327936" marR="0" indent="32062" algn="l">
              <a:buFont typeface="Wingdings"/>
              <a:buChar char="Ø"/>
              <a:defRPr/>
            </a:pP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аэропортов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аэродромов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ж/д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вокзалов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автовокзалов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 -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все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1 и 2 </a:t>
            </a:r>
            <a:r>
              <a:rPr sz="2000" b="0" i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категорий</a:t>
            </a:r>
            <a:r>
              <a:rPr sz="2000" b="0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.</a:t>
            </a:r>
            <a:endParaRPr sz="2000" b="0" i="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327935" marR="0" indent="32060" algn="l">
              <a:buFont typeface="Wingdings"/>
              <a:buChar char="Ø"/>
              <a:defRPr/>
            </a:pPr>
            <a:r>
              <a:rPr sz="2000" b="1" i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мостов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эстакад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&gt;100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метров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и (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или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имеющих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пролетное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строение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длиной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&gt; 60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метров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и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тоннелей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&gt; 100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метров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обхода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(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объезда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которых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отсутствуют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дороги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протяженностью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до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50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километров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;</a:t>
            </a:r>
            <a:endParaRPr sz="2000" b="0" i="0" u="none" dirty="0">
              <a:solidFill>
                <a:srgbClr val="0070C0"/>
              </a:solidFill>
              <a:latin typeface="Arial"/>
              <a:cs typeface="Arial"/>
            </a:endParaRPr>
          </a:p>
          <a:p>
            <a:pPr marL="327934" marR="0" indent="32060" algn="l">
              <a:buFont typeface="Wingdings"/>
              <a:buChar char="Ø"/>
              <a:defRPr/>
            </a:pP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обеспечивающие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функционирование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транспортного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комплекса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здания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сооружения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и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помещения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для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погрузки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разгрузки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и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хранения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опасных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грузов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на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перевозку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которых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требуется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специальное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разрешение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и (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или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грузов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повышенной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опасности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определяемые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Правительством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Российской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Федерации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 (</a:t>
            </a:r>
            <a:r>
              <a:rPr sz="20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Перечень</a:t>
            </a:r>
            <a:r>
              <a:rPr sz="20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таких</a:t>
            </a:r>
            <a:r>
              <a:rPr sz="20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ОТИ </a:t>
            </a:r>
            <a:r>
              <a:rPr sz="20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утвержден</a:t>
            </a:r>
            <a:r>
              <a:rPr sz="20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ПП РФ </a:t>
            </a:r>
            <a:r>
              <a:rPr sz="20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от</a:t>
            </a:r>
            <a:r>
              <a:rPr sz="20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15.09.2020 №1442</a:t>
            </a:r>
            <a:r>
              <a:rPr sz="2000" b="1" i="0" u="none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</a:t>
            </a:r>
            <a:endParaRPr sz="2000" b="0" i="1" u="none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272" y="5892135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4374077" name="TextBox 1514374076"/>
          <p:cNvSpPr txBox="1"/>
          <p:nvPr/>
        </p:nvSpPr>
        <p:spPr bwMode="auto">
          <a:xfrm>
            <a:off x="458869" y="416927"/>
            <a:ext cx="11232944" cy="521244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spAutoFit/>
          </a:bodyPr>
          <a:lstStyle/>
          <a:p>
            <a:pPr indent="450214" algn="ctr">
              <a:lnSpc>
                <a:spcPct val="100000"/>
              </a:lnSpc>
              <a:spcAft>
                <a:spcPts val="0"/>
              </a:spcAft>
              <a:defRPr/>
            </a:pP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законодательства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о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</a:p>
          <a:p>
            <a:pPr indent="450213" algn="ctr">
              <a:lnSpc>
                <a:spcPct val="100000"/>
              </a:lnSpc>
              <a:spcAft>
                <a:spcPts val="0"/>
              </a:spcAft>
              <a:defRPr/>
            </a:pP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в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которых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произошли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изменения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(</a:t>
            </a:r>
            <a:r>
              <a:rPr sz="2400" b="1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с 01.09.2024</a:t>
            </a:r>
            <a:r>
              <a:rPr lang="ru-RU" sz="2400" b="1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</a:t>
            </a:r>
            <a:r>
              <a:rPr sz="2400" b="1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:</a:t>
            </a:r>
            <a:endParaRPr sz="2400" b="1" dirty="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indent="450214" algn="ctr">
              <a:lnSpc>
                <a:spcPct val="100000"/>
              </a:lnSpc>
              <a:spcAft>
                <a:spcPts val="0"/>
              </a:spcAft>
              <a:defRPr/>
            </a:pPr>
            <a:endParaRPr sz="24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180000" marR="0" indent="540000" algn="l">
              <a:lnSpc>
                <a:spcPct val="10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понятийный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аппарат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Федерального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закона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от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09.02.2007 №16-ФЗ «О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» (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далее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-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);</a:t>
            </a:r>
            <a:endParaRPr sz="24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180000" marR="0" indent="540000" algn="l">
              <a:lnSpc>
                <a:spcPct val="10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реализация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мероприятий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защите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объектов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инфраструктуры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транспортных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средств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от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беспилотных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аппаратов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;</a:t>
            </a:r>
            <a:endParaRPr sz="24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180000" marR="0" indent="540000" algn="l">
              <a:lnSpc>
                <a:spcPct val="10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сертификация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технических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средств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обеспечения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;</a:t>
            </a:r>
            <a:endParaRPr sz="24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180000" marR="0" indent="540000" algn="l">
              <a:lnSpc>
                <a:spcPct val="10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подготовка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аттестация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сил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обеспечения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;</a:t>
            </a:r>
            <a:endParaRPr sz="24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180000" marR="0" indent="540000" algn="l">
              <a:lnSpc>
                <a:spcPct val="10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информационное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обеспечение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;</a:t>
            </a:r>
          </a:p>
          <a:p>
            <a:pPr marL="180000" marR="0" indent="540000" algn="l">
              <a:lnSpc>
                <a:spcPct val="10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перевозка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грузов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повышенной</a:t>
            </a:r>
            <a:r>
              <a:rPr sz="24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опасности</a:t>
            </a:r>
            <a:endParaRPr sz="2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95400711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D171471-2370-0D0F-8038-B286669E47E1}" type="slidenum">
              <a:rPr/>
              <a:t>2</a:t>
            </a:fld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101" y="5892135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5219064" name="TextBox 1885219063"/>
          <p:cNvSpPr txBox="1"/>
          <p:nvPr/>
        </p:nvSpPr>
        <p:spPr bwMode="auto">
          <a:xfrm>
            <a:off x="394106" y="112057"/>
            <a:ext cx="11551140" cy="67364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sz="1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sz="20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Изменения</a:t>
            </a:r>
            <a:r>
              <a:rPr sz="20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  в </a:t>
            </a:r>
            <a:r>
              <a:rPr sz="20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Федеральном</a:t>
            </a:r>
            <a:r>
              <a:rPr sz="20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законе</a:t>
            </a:r>
            <a:r>
              <a:rPr sz="20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algn="ctr">
              <a:spcAft>
                <a:spcPts val="0"/>
              </a:spcAft>
              <a:defRPr/>
            </a:pPr>
            <a:r>
              <a:rPr sz="20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"О </a:t>
            </a:r>
            <a:r>
              <a:rPr sz="20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0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0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",</a:t>
            </a:r>
            <a:r>
              <a:rPr sz="20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/>
                <a:cs typeface="Arial"/>
              </a:rPr>
              <a:t>вступившие</a:t>
            </a:r>
            <a:r>
              <a:rPr sz="2000" b="1" dirty="0">
                <a:solidFill>
                  <a:schemeClr val="tx1"/>
                </a:solidFill>
                <a:latin typeface="Arial"/>
                <a:cs typeface="Arial"/>
              </a:rPr>
              <a:t> в </a:t>
            </a:r>
            <a:r>
              <a:rPr sz="2000" b="1" dirty="0" err="1">
                <a:solidFill>
                  <a:schemeClr val="tx1"/>
                </a:solidFill>
                <a:latin typeface="Arial"/>
                <a:cs typeface="Arial"/>
              </a:rPr>
              <a:t>силу</a:t>
            </a:r>
            <a:r>
              <a:rPr sz="2000" b="1" dirty="0">
                <a:solidFill>
                  <a:schemeClr val="tx1"/>
                </a:solidFill>
                <a:latin typeface="Arial"/>
                <a:cs typeface="Arial"/>
              </a:rPr>
              <a:t> с 01.09.2024</a:t>
            </a:r>
          </a:p>
          <a:p>
            <a:pPr marL="0" marR="0" indent="449579" algn="l">
              <a:defRPr/>
            </a:pPr>
            <a:endParaRPr sz="1400" b="0" dirty="0">
              <a:solidFill>
                <a:schemeClr val="tx1"/>
              </a:solidFill>
              <a:highlight>
                <a:srgbClr val="00FFFF"/>
              </a:highlight>
              <a:latin typeface="Arial"/>
              <a:cs typeface="Arial"/>
            </a:endParaRPr>
          </a:p>
          <a:p>
            <a:pPr marL="485908" marR="0" indent="-305908" algn="l">
              <a:lnSpc>
                <a:spcPct val="110000"/>
              </a:lnSpc>
              <a:spcAft>
                <a:spcPts val="0"/>
              </a:spcAft>
              <a:buAutoNum type="arabicPeriod"/>
              <a:defRPr/>
            </a:pP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Статья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1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Закона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дополнена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пунктом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14,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где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дано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определение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«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беспилотного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аппарата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» -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беспилотные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воздушные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подводные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надводные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суда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аппараты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беспилотные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средства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автоматизированные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беспилотные</a:t>
            </a:r>
            <a:r>
              <a:rPr sz="2000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u="none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комплексы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.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Актуальность</a:t>
            </a:r>
            <a:r>
              <a:rPr sz="20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появления</a:t>
            </a:r>
            <a:r>
              <a:rPr sz="20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-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указать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новый</a:t>
            </a:r>
            <a:r>
              <a:rPr sz="20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способ</a:t>
            </a:r>
            <a:r>
              <a:rPr sz="20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реализации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потенциальных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угроз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совершения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АНВ в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деятельность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объектов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транспортного</a:t>
            </a:r>
            <a:r>
              <a:rPr sz="2000" b="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комплекса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, а </a:t>
            </a:r>
            <a:r>
              <a:rPr sz="2000" b="0" i="1" dirty="0" err="1">
                <a:solidFill>
                  <a:srgbClr val="0070C0"/>
                </a:solidFill>
                <a:latin typeface="Arial"/>
                <a:cs typeface="Arial"/>
              </a:rPr>
              <a:t>также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cs typeface="Arial"/>
              </a:rPr>
              <a:t>новую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cs typeface="Arial"/>
              </a:rPr>
              <a:t>потенциальную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cs typeface="Arial"/>
              </a:rPr>
              <a:t>угрозу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cs typeface="Arial"/>
              </a:rPr>
              <a:t>совершения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АНВ.</a:t>
            </a:r>
          </a:p>
          <a:p>
            <a:pPr marL="485908" marR="0" indent="-305908" algn="just">
              <a:lnSpc>
                <a:spcPct val="100000"/>
              </a:lnSpc>
              <a:spcAft>
                <a:spcPts val="0"/>
              </a:spcAft>
              <a:buAutoNum type="arabicPeriod"/>
              <a:defRPr/>
            </a:pP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Внесены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изменения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часть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8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статьи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12.2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Закона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.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Теперь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сертификат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соответствия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технического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установленного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ОТИ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или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ТС,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действует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течение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всего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срока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службы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технического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средства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обеспечения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транспортной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безопасности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(</a:t>
            </a:r>
            <a:r>
              <a:rPr sz="20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срок</a:t>
            </a:r>
            <a:r>
              <a:rPr sz="20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службы</a:t>
            </a:r>
            <a:r>
              <a:rPr sz="20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указывается</a:t>
            </a:r>
            <a:r>
              <a:rPr sz="20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паспорте</a:t>
            </a:r>
            <a:r>
              <a:rPr sz="20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0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изделие</a:t>
            </a:r>
            <a:r>
              <a:rPr sz="20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).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Практическая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значимость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-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минимизация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финансовых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расходов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СТИ (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перевозчика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продление</a:t>
            </a:r>
            <a:r>
              <a:rPr sz="200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сертификата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.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Ранее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в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случае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выявления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сертификата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истекшим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сроком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действия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контролируемое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лицо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могло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быть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привлечено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к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административной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ответственности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статье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11.15.2 </a:t>
            </a:r>
            <a:r>
              <a:rPr sz="200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КоАП</a:t>
            </a:r>
            <a:r>
              <a:rPr sz="200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РФ.</a:t>
            </a:r>
            <a:endParaRPr sz="2000" i="1" dirty="0">
              <a:solidFill>
                <a:srgbClr val="0070C0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marL="485908" marR="0" indent="-305908" algn="l">
              <a:lnSpc>
                <a:spcPct val="110000"/>
              </a:lnSpc>
              <a:spcAft>
                <a:spcPts val="0"/>
              </a:spcAft>
              <a:buAutoNum type="arabicPeriod"/>
              <a:defRPr/>
            </a:pPr>
            <a:r>
              <a:rPr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Перечень</a:t>
            </a:r>
            <a:r>
              <a:rPr sz="2000" b="1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потенциальных</a:t>
            </a:r>
            <a:r>
              <a:rPr sz="2000" b="1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угроз</a:t>
            </a:r>
            <a:r>
              <a:rPr sz="2000" b="1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совершения</a:t>
            </a:r>
            <a:r>
              <a:rPr sz="2000" b="1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АНВ</a:t>
            </a:r>
            <a:r>
              <a:rPr sz="20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деятельность</a:t>
            </a:r>
            <a:r>
              <a:rPr sz="20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ОТИ и ТС </a:t>
            </a:r>
            <a:r>
              <a:rPr sz="200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опред</a:t>
            </a:r>
            <a:r>
              <a:rPr sz="2000" i="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еляется</a:t>
            </a:r>
            <a:r>
              <a:rPr sz="2000" i="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Минтрансом</a:t>
            </a:r>
            <a:r>
              <a:rPr sz="2000" i="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РФ </a:t>
            </a:r>
            <a:r>
              <a:rPr sz="2000" i="0" dirty="0" err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совместно</a:t>
            </a:r>
            <a:r>
              <a:rPr sz="2000" i="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 ФСБ РФ и МВД РФ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cs typeface="Arial"/>
              </a:rPr>
              <a:t>. </a:t>
            </a:r>
          </a:p>
          <a:p>
            <a:pPr marL="450000" marR="0" indent="0" algn="l">
              <a:lnSpc>
                <a:spcPct val="110000"/>
              </a:lnSpc>
              <a:spcAft>
                <a:spcPts val="0"/>
              </a:spcAft>
              <a:defRPr/>
            </a:pP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Действующий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перечень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потенциальных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угроз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совершения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АНВ  </a:t>
            </a:r>
            <a:r>
              <a:rPr sz="2000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утверждён</a:t>
            </a:r>
            <a:r>
              <a:rPr sz="2000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совместным</a:t>
            </a:r>
            <a:r>
              <a:rPr sz="20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приказом</a:t>
            </a:r>
            <a:r>
              <a:rPr sz="20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Минтранса</a:t>
            </a:r>
            <a:r>
              <a:rPr sz="20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РФ , ФСБ РФ </a:t>
            </a:r>
            <a:r>
              <a:rPr sz="20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и МВД РФ </a:t>
            </a:r>
            <a:r>
              <a:rPr sz="20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от</a:t>
            </a:r>
            <a:r>
              <a:rPr sz="20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05.03.2010 № 52/112/134</a:t>
            </a:r>
            <a:r>
              <a:rPr sz="2000" i="1" dirty="0">
                <a:solidFill>
                  <a:srgbClr val="0070C0"/>
                </a:solidFill>
                <a:latin typeface="Arial"/>
                <a:cs typeface="Arial"/>
              </a:rPr>
              <a:t>, </a:t>
            </a:r>
            <a:r>
              <a:rPr sz="2000" i="1" dirty="0" err="1">
                <a:solidFill>
                  <a:srgbClr val="0070C0"/>
                </a:solidFill>
                <a:latin typeface="Arial"/>
                <a:cs typeface="Arial"/>
              </a:rPr>
              <a:t>содержит</a:t>
            </a:r>
            <a:r>
              <a:rPr sz="2000" i="1" dirty="0">
                <a:solidFill>
                  <a:srgbClr val="0070C0"/>
                </a:solidFill>
                <a:latin typeface="Arial"/>
                <a:cs typeface="Arial"/>
              </a:rPr>
              <a:t> 9 </a:t>
            </a:r>
            <a:r>
              <a:rPr sz="2000" i="1" dirty="0" err="1">
                <a:solidFill>
                  <a:srgbClr val="0070C0"/>
                </a:solidFill>
                <a:latin typeface="Arial"/>
                <a:cs typeface="Arial"/>
              </a:rPr>
              <a:t>угроз</a:t>
            </a:r>
            <a:r>
              <a:rPr sz="2000" i="1" dirty="0">
                <a:solidFill>
                  <a:srgbClr val="0070C0"/>
                </a:solidFill>
                <a:latin typeface="Arial"/>
                <a:cs typeface="Arial"/>
              </a:rPr>
              <a:t>.</a:t>
            </a:r>
            <a:r>
              <a:rPr sz="120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endParaRPr sz="2000" i="1" dirty="0">
              <a:solidFill>
                <a:srgbClr val="0070C0"/>
              </a:solidFill>
              <a:highlight>
                <a:srgbClr val="FFFFFF"/>
              </a:highlight>
              <a:latin typeface="Arial"/>
              <a:cs typeface="Arial"/>
            </a:endParaRPr>
          </a:p>
        </p:txBody>
      </p:sp>
      <p:sp>
        <p:nvSpPr>
          <p:cNvPr id="1828701152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F463D41-EEB1-D19A-0C73-4CF352C99363}" type="slidenum">
              <a:rPr/>
              <a:t>3</a:t>
            </a:fld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0133" y="6169671"/>
            <a:ext cx="2002954" cy="575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484878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EA24FB4-1FF4-1912-2750-76CE071244F4}" type="slidenum">
              <a:rPr/>
              <a:t>4</a:t>
            </a:fld>
            <a:endParaRPr/>
          </a:p>
        </p:txBody>
      </p:sp>
      <p:sp>
        <p:nvSpPr>
          <p:cNvPr id="1185122433" name=" 1185122432"/>
          <p:cNvSpPr/>
          <p:nvPr/>
        </p:nvSpPr>
        <p:spPr bwMode="auto">
          <a:xfrm>
            <a:off x="190562" y="168926"/>
            <a:ext cx="11696905" cy="94523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sz="2800" b="1" i="0" u="none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Подготовлен проект Перечня угроз совершения АНВ в деятельность ОТИ и ТС </a:t>
            </a:r>
            <a:endParaRPr sz="2800"/>
          </a:p>
        </p:txBody>
      </p:sp>
      <p:sp>
        <p:nvSpPr>
          <p:cNvPr id="1123732049" name=" 1123732048"/>
          <p:cNvSpPr/>
          <p:nvPr/>
        </p:nvSpPr>
        <p:spPr bwMode="auto">
          <a:xfrm>
            <a:off x="284470" y="1269050"/>
            <a:ext cx="11668406" cy="484668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Перечень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дополнен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двумя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новыми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угрозами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:  </a:t>
            </a:r>
          </a:p>
          <a:p>
            <a:pPr marL="294893" indent="-294893">
              <a:buFont typeface="Wingdings"/>
              <a:buChar char="Ø"/>
              <a:defRPr/>
            </a:pPr>
            <a:r>
              <a:rPr sz="2400" b="1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Угроза</a:t>
            </a:r>
            <a:r>
              <a:rPr sz="2400" b="1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поджога</a:t>
            </a:r>
            <a:r>
              <a:rPr sz="2400" b="1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– </a:t>
            </a:r>
          </a:p>
          <a:p>
            <a:pPr marL="270000" marR="0" indent="0">
              <a:defRPr/>
            </a:pP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возможность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совершения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умышленных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действий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с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помощью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открытого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огня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,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которые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могут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уничтожить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или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повредить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ОТИ и ТС и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их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критические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элементы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., а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также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причинить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вред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здоровью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и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жизни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людей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.</a:t>
            </a:r>
          </a:p>
          <a:p>
            <a:pPr marL="270000" marR="0" indent="-270000">
              <a:buFont typeface="Wingdings"/>
              <a:buChar char="Ø"/>
              <a:defRPr/>
            </a:pPr>
            <a:r>
              <a:rPr sz="2400" b="1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Угроза</a:t>
            </a:r>
            <a:r>
              <a:rPr sz="2400" b="1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совершения</a:t>
            </a:r>
            <a:r>
              <a:rPr sz="2400" b="1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АНВ с </a:t>
            </a:r>
            <a:r>
              <a:rPr sz="2400" b="1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использованием</a:t>
            </a:r>
            <a:r>
              <a:rPr sz="2400" b="1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беспилотных</a:t>
            </a:r>
            <a:r>
              <a:rPr sz="2400" b="1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аппаратов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–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возможность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совершения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нападения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на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ОТИ и ТС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их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критические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элементы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с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помощью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беспилотных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воздушных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,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подводных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и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надводных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судов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и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аппаратов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,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беспилотных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транспортных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средств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и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иных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автоматизированных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беспилотных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0" i="0" u="none" dirty="0" err="1">
                <a:solidFill>
                  <a:srgbClr val="000000"/>
                </a:solidFill>
                <a:latin typeface="Roboto"/>
                <a:ea typeface="Roboto"/>
                <a:cs typeface="Roboto"/>
              </a:rPr>
              <a:t>комплексов</a:t>
            </a:r>
            <a:r>
              <a:rPr sz="2400" b="0" i="0" u="none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.</a:t>
            </a:r>
            <a:endParaRPr sz="2400" dirty="0"/>
          </a:p>
          <a:p>
            <a:pPr>
              <a:defRPr/>
            </a:pPr>
            <a:endParaRPr sz="2400" b="0" i="0" u="none" dirty="0">
              <a:solidFill>
                <a:srgbClr val="000000"/>
              </a:solidFill>
              <a:latin typeface="Roboto"/>
              <a:ea typeface="Roboto"/>
              <a:cs typeface="Roboto"/>
            </a:endParaRPr>
          </a:p>
          <a:p>
            <a:pPr>
              <a:defRPr/>
            </a:pP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Общее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число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угроз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уменьшилось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с 9 </a:t>
            </a:r>
            <a:r>
              <a:rPr sz="2400" b="1" i="0" u="none" dirty="0" err="1">
                <a:solidFill>
                  <a:srgbClr val="0070C0"/>
                </a:solidFill>
                <a:latin typeface="Roboto"/>
                <a:ea typeface="Roboto"/>
                <a:cs typeface="Roboto"/>
              </a:rPr>
              <a:t>до</a:t>
            </a:r>
            <a:r>
              <a:rPr sz="2400" b="1" i="0" u="none" dirty="0">
                <a:solidFill>
                  <a:srgbClr val="0070C0"/>
                </a:solidFill>
                <a:latin typeface="Roboto"/>
                <a:ea typeface="Roboto"/>
                <a:cs typeface="Roboto"/>
              </a:rPr>
              <a:t> 8.</a:t>
            </a:r>
          </a:p>
          <a:p>
            <a:pPr>
              <a:defRPr/>
            </a:pPr>
            <a:r>
              <a:rPr sz="2400" b="1" i="0" u="none" dirty="0" err="1">
                <a:solidFill>
                  <a:srgbClr val="C00000"/>
                </a:solidFill>
                <a:latin typeface="Roboto"/>
                <a:ea typeface="Roboto"/>
                <a:cs typeface="Roboto"/>
              </a:rPr>
              <a:t>Общественное</a:t>
            </a:r>
            <a:r>
              <a:rPr sz="2400" b="1" i="0" u="none" dirty="0">
                <a:solidFill>
                  <a:srgbClr val="C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C00000"/>
                </a:solidFill>
                <a:latin typeface="Roboto"/>
                <a:ea typeface="Roboto"/>
                <a:cs typeface="Roboto"/>
              </a:rPr>
              <a:t>обсуждение</a:t>
            </a:r>
            <a:r>
              <a:rPr sz="2400" b="1" i="0" u="none" dirty="0">
                <a:solidFill>
                  <a:srgbClr val="C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C00000"/>
                </a:solidFill>
                <a:latin typeface="Roboto"/>
                <a:ea typeface="Roboto"/>
                <a:cs typeface="Roboto"/>
              </a:rPr>
              <a:t>проекта</a:t>
            </a:r>
            <a:r>
              <a:rPr sz="2400" b="1" i="0" u="none" dirty="0">
                <a:solidFill>
                  <a:srgbClr val="C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C00000"/>
                </a:solidFill>
                <a:latin typeface="Roboto"/>
                <a:ea typeface="Roboto"/>
                <a:cs typeface="Roboto"/>
              </a:rPr>
              <a:t>приказа</a:t>
            </a:r>
            <a:r>
              <a:rPr sz="2400" b="1" i="0" u="none" dirty="0">
                <a:solidFill>
                  <a:srgbClr val="C00000"/>
                </a:solidFill>
                <a:latin typeface="Roboto"/>
                <a:ea typeface="Roboto"/>
                <a:cs typeface="Roboto"/>
              </a:rPr>
              <a:t> </a:t>
            </a:r>
            <a:r>
              <a:rPr sz="2400" b="1" i="0" u="none" dirty="0" err="1">
                <a:solidFill>
                  <a:srgbClr val="C00000"/>
                </a:solidFill>
                <a:latin typeface="Roboto"/>
                <a:ea typeface="Roboto"/>
                <a:cs typeface="Roboto"/>
              </a:rPr>
              <a:t>закончилось</a:t>
            </a:r>
            <a:r>
              <a:rPr sz="2400" b="1" i="0" u="none" dirty="0">
                <a:solidFill>
                  <a:srgbClr val="C00000"/>
                </a:solidFill>
                <a:latin typeface="Roboto"/>
                <a:ea typeface="Roboto"/>
                <a:cs typeface="Roboto"/>
              </a:rPr>
              <a:t> 12 </a:t>
            </a:r>
            <a:r>
              <a:rPr sz="2400" b="1" i="0" u="none" dirty="0" err="1">
                <a:solidFill>
                  <a:srgbClr val="C00000"/>
                </a:solidFill>
                <a:latin typeface="Roboto"/>
                <a:ea typeface="Roboto"/>
                <a:cs typeface="Roboto"/>
              </a:rPr>
              <a:t>декабря</a:t>
            </a:r>
            <a:r>
              <a:rPr sz="2400" b="1" i="0" u="none" dirty="0">
                <a:solidFill>
                  <a:srgbClr val="C00000"/>
                </a:solidFill>
                <a:latin typeface="Roboto"/>
                <a:ea typeface="Roboto"/>
                <a:cs typeface="Roboto"/>
              </a:rPr>
              <a:t>.</a:t>
            </a:r>
            <a:endParaRPr sz="2400" b="1" dirty="0">
              <a:solidFill>
                <a:srgbClr val="C0000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350" y="5924464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3374072" name="TextBox 1253374071"/>
          <p:cNvSpPr txBox="1"/>
          <p:nvPr/>
        </p:nvSpPr>
        <p:spPr bwMode="auto">
          <a:xfrm>
            <a:off x="433251" y="119830"/>
            <a:ext cx="11595765" cy="6462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449579" algn="ctr">
              <a:defRPr/>
            </a:pPr>
            <a:r>
              <a:rPr sz="2000" b="1" u="sng">
                <a:solidFill>
                  <a:schemeClr val="tx1"/>
                </a:solidFill>
                <a:latin typeface="Arial"/>
                <a:ea typeface="Arial"/>
                <a:cs typeface="Arial"/>
              </a:rPr>
              <a:t>Изменения, касающиеся деятельности подразделений транспортной безопасности.</a:t>
            </a:r>
          </a:p>
          <a:p>
            <a:pPr marL="0" marR="0" indent="449579" algn="l">
              <a:defRPr/>
            </a:pPr>
            <a:endParaRPr sz="2000" b="1" u="sng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180000" marR="0" indent="360000" algn="l">
              <a:buAutoNum type="arabicPeriod"/>
              <a:defRPr/>
            </a:pPr>
            <a:r>
              <a:rPr sz="2000" i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Статья 12.3 Закона дополнена частями 1.1 и 1.2, которыми подразделениям транспортной безопасности  (далее – ПТБ) </a:t>
            </a:r>
            <a:r>
              <a:rPr sz="2000" b="1" i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предоставлено право использовать служебных соба</a:t>
            </a:r>
            <a:r>
              <a:rPr sz="2000" i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к  для защиты ОТИ и ТС от АНВ.</a:t>
            </a:r>
            <a:endParaRPr sz="2000" b="0" i="0" u="none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180000" marR="0" indent="360000" algn="just">
              <a:spcAft>
                <a:spcPts val="0"/>
              </a:spcAft>
              <a:defRPr/>
            </a:pPr>
            <a:r>
              <a:rPr sz="1800" b="0" i="0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sz="1800" b="0" i="1">
                <a:solidFill>
                  <a:schemeClr val="tx1"/>
                </a:solidFill>
                <a:latin typeface="Arial"/>
                <a:ea typeface="Arial"/>
                <a:cs typeface="Arial"/>
              </a:rPr>
              <a:t>В развитие этой нормы Закона изданы подзаконные нормативные акты:</a:t>
            </a:r>
          </a:p>
          <a:p>
            <a:pPr marL="180000" marR="0" indent="360000" algn="just">
              <a:spcAft>
                <a:spcPts val="0"/>
              </a:spcAft>
              <a:buFont typeface="Wingdings"/>
              <a:buChar char="ü"/>
              <a:defRPr/>
            </a:pPr>
            <a:r>
              <a:rPr sz="1800" b="0" i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Правила использования служебных собак для защиты ОТИ и ТС от </a:t>
            </a:r>
            <a:r>
              <a:rPr sz="1800" b="0" i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АНВ (утверждены постановлением Правительства РФ от 21.05.2024 № 628);</a:t>
            </a:r>
          </a:p>
          <a:p>
            <a:pPr marL="180000" marR="0" indent="360000" algn="l">
              <a:buFont typeface="Wingdings"/>
              <a:buChar char="ü"/>
              <a:defRPr/>
            </a:pPr>
            <a:r>
              <a:rPr sz="1800" b="0" i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Порядок обучения, аттестации, приобретения и содержания служебных собак (утвержден приказом Минтранса России от 21.05.2024 № 175).</a:t>
            </a:r>
            <a:endParaRPr sz="1800" b="0" i="1" u="none">
              <a:solidFill>
                <a:srgbClr val="0070C0"/>
              </a:solidFill>
              <a:latin typeface="Arial"/>
              <a:cs typeface="Arial"/>
            </a:endParaRPr>
          </a:p>
          <a:p>
            <a:pPr marL="180000" marR="0" indent="3600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2. </a:t>
            </a:r>
            <a:r>
              <a:rPr sz="20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Статья 12.3 Закона дополнена частью 8.2, где работникам ПТБ добавили новые </a:t>
            </a:r>
            <a:r>
              <a:rPr sz="20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полномочия в части пресечения функционирования беспилотных аппаратов</a:t>
            </a:r>
            <a:r>
              <a:rPr sz="20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(БА) в целях защиты ОТИ от АНВ, т.е., </a:t>
            </a:r>
            <a:r>
              <a:rPr sz="2000" b="0" u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пресекать функционирование БА, в том числе посредством:</a:t>
            </a:r>
            <a:endParaRPr sz="2000" b="0" u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180000" marR="0" indent="360000" algn="l">
              <a:buFont typeface="Wingdings"/>
              <a:buChar char="ü"/>
              <a:defRPr/>
            </a:pPr>
            <a:r>
              <a:rPr sz="1800" b="0" u="none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подавления или преобразования си</a:t>
            </a:r>
            <a:r>
              <a:rPr sz="1800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гналов дистанционного управления БА, </a:t>
            </a:r>
            <a:endParaRPr sz="1800" spc="0">
              <a:solidFill>
                <a:srgbClr val="0070C0"/>
              </a:solidFill>
              <a:latin typeface="Arial"/>
              <a:cs typeface="Arial"/>
            </a:endParaRPr>
          </a:p>
          <a:p>
            <a:pPr marL="180000" marR="0" indent="360000" algn="l">
              <a:buFont typeface="Wingdings"/>
              <a:buChar char="ü"/>
              <a:defRPr/>
            </a:pPr>
            <a:r>
              <a:rPr sz="1800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воздействия на их пульты управления, </a:t>
            </a:r>
            <a:endParaRPr sz="1800" spc="0">
              <a:solidFill>
                <a:srgbClr val="0070C0"/>
              </a:solidFill>
              <a:latin typeface="Arial"/>
              <a:cs typeface="Arial"/>
            </a:endParaRPr>
          </a:p>
          <a:p>
            <a:pPr marL="180000" marR="0" indent="360000" algn="l">
              <a:buFont typeface="Wingdings"/>
              <a:buChar char="ü"/>
              <a:defRPr/>
            </a:pPr>
            <a:r>
              <a:rPr sz="1800" spc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повреждения или уничтожения БА.</a:t>
            </a:r>
            <a:endParaRPr sz="1800" b="0" i="0" u="none">
              <a:solidFill>
                <a:srgbClr val="0070C0"/>
              </a:solidFill>
              <a:latin typeface="Arial"/>
              <a:cs typeface="Arial"/>
            </a:endParaRPr>
          </a:p>
          <a:p>
            <a:pPr marL="180000" marR="0" indent="360000" algn="l">
              <a:defRPr/>
            </a:pPr>
            <a:r>
              <a:rPr sz="1800" i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В связи с этим </a:t>
            </a:r>
            <a:r>
              <a:rPr sz="1800" b="0" i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</a:t>
            </a:r>
            <a:r>
              <a:rPr sz="1800" b="0" i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асширен перечень спецсредств, применяемых работниками ПТБ -  появились «антидроновые ружья» (постановление Правительства РФ от 15.11.2014 №1209</a:t>
            </a:r>
            <a:r>
              <a:rPr sz="1800" b="0" i="1">
                <a:solidFill>
                  <a:srgbClr val="0070C0"/>
                </a:solidFill>
                <a:latin typeface="Arial"/>
                <a:ea typeface="Arial"/>
                <a:cs typeface="Arial"/>
              </a:rPr>
              <a:t>).</a:t>
            </a:r>
          </a:p>
          <a:p>
            <a:pPr marL="180000" marR="0" indent="360000" algn="l">
              <a:defRPr/>
            </a:pPr>
            <a:endParaRPr sz="1800" b="0" i="1" u="none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180000" marR="0" indent="360000" algn="l">
              <a:defRPr/>
            </a:pPr>
            <a:r>
              <a:rPr sz="2000" b="1" i="1" u="none">
                <a:solidFill>
                  <a:srgbClr val="0070C0"/>
                </a:solidFill>
                <a:latin typeface="Arial"/>
                <a:cs typeface="Arial"/>
              </a:rPr>
              <a:t>ВАЖНО:	</a:t>
            </a:r>
            <a:r>
              <a:rPr sz="2000" b="1" i="1" u="none">
                <a:solidFill>
                  <a:srgbClr val="C00000"/>
                </a:solidFill>
                <a:latin typeface="Arial"/>
                <a:ea typeface="Arial"/>
                <a:cs typeface="Arial"/>
              </a:rPr>
              <a:t>Реализация работниками ПТБ такого права возможна ТОЛЬКО исключительно в отношении ОТИ, вокруг которых установлены зоны безопасности.</a:t>
            </a:r>
            <a:endParaRPr sz="2000" b="1" i="0" u="none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406713977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093B727-7194-3483-D611-1804BCF7BE0D}" type="slidenum">
              <a:rPr/>
              <a:t>5</a:t>
            </a:fld>
            <a:endParaRPr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804" y="5925979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3517471" name="TextBox 1533517470"/>
          <p:cNvSpPr txBox="1"/>
          <p:nvPr/>
        </p:nvSpPr>
        <p:spPr bwMode="auto">
          <a:xfrm>
            <a:off x="250580" y="165864"/>
            <a:ext cx="11702845" cy="60658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449579" algn="ctr">
              <a:defRPr/>
            </a:pPr>
            <a:r>
              <a:rPr sz="2200" b="1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Изменения</a:t>
            </a:r>
            <a:r>
              <a:rPr sz="2200" b="1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b="1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2200" b="1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морского</a:t>
            </a:r>
            <a:r>
              <a:rPr sz="2200" b="1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2200" b="1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речного</a:t>
            </a:r>
            <a:r>
              <a:rPr sz="2200" b="1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u="none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транспорта</a:t>
            </a:r>
            <a:r>
              <a:rPr sz="2200" b="1" u="none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marL="0" marR="0" indent="449579" algn="l">
              <a:defRPr/>
            </a:pPr>
            <a:endParaRPr sz="1800" b="1" u="sng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360000" marR="0" indent="0" algn="just">
              <a:defRPr/>
            </a:pP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Маломерные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суда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используемые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некоммерческих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целях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являются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транспортными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средствами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значении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 </a:t>
            </a:r>
            <a:r>
              <a:rPr sz="18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Закона</a:t>
            </a:r>
            <a:r>
              <a:rPr sz="18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. </a:t>
            </a:r>
          </a:p>
          <a:p>
            <a:pPr marL="0" marR="0" indent="450214" algn="ctr">
              <a:defRPr/>
            </a:pPr>
            <a:r>
              <a:rPr sz="1800" b="1" i="0" u="none" dirty="0">
                <a:solidFill>
                  <a:srgbClr val="0070C0"/>
                </a:solidFill>
              </a:rPr>
              <a:t>«</a:t>
            </a:r>
            <a:r>
              <a:rPr sz="1800" b="1" i="0" u="none" dirty="0" err="1">
                <a:solidFill>
                  <a:srgbClr val="0070C0"/>
                </a:solidFill>
              </a:rPr>
              <a:t>История</a:t>
            </a:r>
            <a:r>
              <a:rPr sz="1800" b="1" i="0" u="none" dirty="0">
                <a:solidFill>
                  <a:srgbClr val="0070C0"/>
                </a:solidFill>
              </a:rPr>
              <a:t> </a:t>
            </a:r>
            <a:r>
              <a:rPr sz="1800" b="1" i="0" u="none" dirty="0" err="1">
                <a:solidFill>
                  <a:srgbClr val="0070C0"/>
                </a:solidFill>
              </a:rPr>
              <a:t>маломерного</a:t>
            </a:r>
            <a:r>
              <a:rPr sz="1800" b="1" i="0" u="none" dirty="0">
                <a:solidFill>
                  <a:srgbClr val="0070C0"/>
                </a:solidFill>
              </a:rPr>
              <a:t> </a:t>
            </a:r>
            <a:r>
              <a:rPr sz="1800" b="1" i="0" u="none" dirty="0" err="1">
                <a:solidFill>
                  <a:srgbClr val="0070C0"/>
                </a:solidFill>
              </a:rPr>
              <a:t>судна</a:t>
            </a:r>
            <a:r>
              <a:rPr sz="1800" b="1" i="0" u="none" dirty="0">
                <a:solidFill>
                  <a:srgbClr val="0070C0"/>
                </a:solidFill>
              </a:rPr>
              <a:t>, </a:t>
            </a:r>
            <a:r>
              <a:rPr sz="1800" b="1" i="0" u="none" dirty="0" err="1">
                <a:solidFill>
                  <a:srgbClr val="0070C0"/>
                </a:solidFill>
              </a:rPr>
              <a:t>как</a:t>
            </a:r>
            <a:r>
              <a:rPr sz="1800" b="1" i="0" u="none" dirty="0">
                <a:solidFill>
                  <a:srgbClr val="0070C0"/>
                </a:solidFill>
              </a:rPr>
              <a:t> ТС» :</a:t>
            </a:r>
          </a:p>
          <a:p>
            <a:pPr marL="450000" marR="0" indent="0" algn="just">
              <a:defRPr/>
            </a:pP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2007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год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r>
              <a:rPr sz="18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«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Транспортные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средства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-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суда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используемые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целях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торгового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мореплавания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или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судоходства</a:t>
            </a:r>
            <a:r>
              <a:rPr sz="1800" i="0" dirty="0">
                <a:solidFill>
                  <a:schemeClr val="tx1"/>
                </a:solidFill>
              </a:rPr>
              <a:t>».</a:t>
            </a:r>
            <a:r>
              <a:rPr sz="1800" i="0" dirty="0"/>
              <a:t> </a:t>
            </a:r>
            <a:r>
              <a:rPr sz="1800" i="1" dirty="0" err="1">
                <a:solidFill>
                  <a:srgbClr val="C00000"/>
                </a:solidFill>
              </a:rPr>
              <a:t>Определение</a:t>
            </a:r>
            <a:r>
              <a:rPr sz="1800" i="1" dirty="0">
                <a:solidFill>
                  <a:srgbClr val="C00000"/>
                </a:solidFill>
              </a:rPr>
              <a:t> ТС </a:t>
            </a:r>
            <a:r>
              <a:rPr sz="1800" i="1" dirty="0" err="1">
                <a:solidFill>
                  <a:srgbClr val="C00000"/>
                </a:solidFill>
              </a:rPr>
              <a:t>включало</a:t>
            </a:r>
            <a:r>
              <a:rPr sz="1800" i="1" dirty="0">
                <a:solidFill>
                  <a:srgbClr val="C00000"/>
                </a:solidFill>
              </a:rPr>
              <a:t> в </a:t>
            </a:r>
            <a:r>
              <a:rPr sz="1800" i="1" dirty="0" err="1">
                <a:solidFill>
                  <a:srgbClr val="C00000"/>
                </a:solidFill>
              </a:rPr>
              <a:t>себя</a:t>
            </a:r>
            <a:r>
              <a:rPr sz="1800" i="1" dirty="0">
                <a:solidFill>
                  <a:srgbClr val="C00000"/>
                </a:solidFill>
              </a:rPr>
              <a:t> </a:t>
            </a:r>
            <a:r>
              <a:rPr sz="1800" i="1" dirty="0" err="1">
                <a:solidFill>
                  <a:srgbClr val="C00000"/>
                </a:solidFill>
              </a:rPr>
              <a:t>понятие</a:t>
            </a:r>
            <a:r>
              <a:rPr sz="1800" i="1" dirty="0">
                <a:solidFill>
                  <a:srgbClr val="C00000"/>
                </a:solidFill>
              </a:rPr>
              <a:t> «</a:t>
            </a:r>
            <a:r>
              <a:rPr sz="1800" i="1" dirty="0" err="1">
                <a:solidFill>
                  <a:srgbClr val="C00000"/>
                </a:solidFill>
              </a:rPr>
              <a:t>маломерного</a:t>
            </a:r>
            <a:r>
              <a:rPr sz="1800" i="1" dirty="0">
                <a:solidFill>
                  <a:srgbClr val="C00000"/>
                </a:solidFill>
              </a:rPr>
              <a:t> </a:t>
            </a:r>
            <a:r>
              <a:rPr sz="1800" i="1" dirty="0" err="1">
                <a:solidFill>
                  <a:srgbClr val="C00000"/>
                </a:solidFill>
              </a:rPr>
              <a:t>судна</a:t>
            </a:r>
            <a:r>
              <a:rPr sz="1800" i="1" dirty="0">
                <a:solidFill>
                  <a:srgbClr val="C00000"/>
                </a:solidFill>
              </a:rPr>
              <a:t>».</a:t>
            </a:r>
          </a:p>
          <a:p>
            <a:pPr marL="450000" marR="0" indent="0" algn="just">
              <a:defRPr/>
            </a:pP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2013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год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r>
              <a:rPr sz="18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«</a:t>
            </a:r>
            <a:r>
              <a:rPr sz="1800" b="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</a:t>
            </a:r>
            <a:r>
              <a:rPr sz="1800" b="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ранспортные</a:t>
            </a:r>
            <a:r>
              <a:rPr sz="1800" b="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средства</a:t>
            </a:r>
            <a:r>
              <a:rPr sz="1800" b="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 - </a:t>
            </a:r>
            <a:r>
              <a:rPr sz="1800" b="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используемые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целях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торгового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мореплавания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морские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суда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или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целях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судоходства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речные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суда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), </a:t>
            </a:r>
            <a:r>
              <a:rPr sz="1800" b="1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</a:t>
            </a:r>
            <a:r>
              <a:rPr sz="1800" b="1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исключением</a:t>
            </a:r>
            <a:r>
              <a:rPr sz="1800" b="1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маломерных</a:t>
            </a:r>
            <a:r>
              <a:rPr sz="1800" b="1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b="1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судов</a:t>
            </a:r>
            <a:r>
              <a:rPr sz="1800" b="1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прогулочных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судов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спортивных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парусных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судов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несамоходных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судов</a:t>
            </a:r>
            <a:r>
              <a:rPr sz="1800" b="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r>
              <a:rPr sz="18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 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«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Маломерное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судно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» 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выведено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из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правового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режима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законодательства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о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.</a:t>
            </a:r>
          </a:p>
          <a:p>
            <a:pPr marL="450000" marR="0" indent="0" algn="just">
              <a:defRPr/>
            </a:pP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2014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год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</a:t>
            </a:r>
            <a:r>
              <a:rPr lang="ru-RU" sz="18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Т</a:t>
            </a:r>
            <a:r>
              <a:rPr lang="ru-RU" sz="1800" b="0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ранспортные средства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:</a:t>
            </a:r>
          </a:p>
          <a:p>
            <a:pPr marL="450000" marR="0" indent="0" algn="just">
              <a:defRPr/>
            </a:pP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суда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используемые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целях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торгового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мореплавания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морские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суда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),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исключением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прогулочных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судов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спортивных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парусных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1800" i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судов</a:t>
            </a:r>
            <a:r>
              <a:rPr sz="1800" i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...</a:t>
            </a:r>
            <a:r>
              <a:rPr sz="18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1800" b="0" i="1" u="none" strike="noStrike" cap="none" spc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«Маломерное судно»  </a:t>
            </a:r>
            <a:r>
              <a:rPr lang="ru-RU" sz="1800" b="0" i="1" u="none" strike="noStrike" cap="none" spc="0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ввведено</a:t>
            </a:r>
            <a:r>
              <a:rPr lang="ru-RU" sz="1800" b="0" i="1" u="none" strike="noStrike" cap="none" spc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в правовой режим законодательства о транспортной безопасности</a:t>
            </a:r>
            <a:r>
              <a:rPr sz="1800" dirty="0"/>
              <a:t>.</a:t>
            </a:r>
            <a:endParaRPr sz="1800" b="0" i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450000" marR="0" indent="0" algn="just">
              <a:defRPr/>
            </a:pP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2024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год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lang="ru-RU" sz="18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Т</a:t>
            </a:r>
            <a:r>
              <a:rPr lang="ru-RU" sz="1800" b="0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ранспортные средства</a:t>
            </a:r>
            <a:r>
              <a:rPr lang="ru-RU" sz="18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-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суда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используемые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целях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торгового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мореплавания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исключением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маломерных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судов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используемых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некоммерческих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целях</a:t>
            </a:r>
            <a:r>
              <a:rPr sz="18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судов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используемых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для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санитарного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карантинного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другого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контроля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прогулочных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судов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спортивных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парусных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судов</a:t>
            </a:r>
            <a:r>
              <a:rPr sz="18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</a:p>
          <a:p>
            <a:pPr marL="450000" marR="0" indent="0" algn="just">
              <a:defRPr/>
            </a:pPr>
            <a:endParaRPr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450000" marR="0" indent="213" algn="just">
              <a:defRPr/>
            </a:pP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Таким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образом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критерием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определяющим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«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маломерное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судно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»,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как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ТС в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значении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законодательства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о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является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вид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деятельности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(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коммерческое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или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не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коммерческое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использование</a:t>
            </a:r>
            <a:r>
              <a:rPr sz="18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). </a:t>
            </a:r>
            <a:endParaRPr sz="1800" b="0" i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1781294851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063E67-7160-30E1-E05D-2C1C448BB76D}" type="slidenum">
              <a:rPr/>
              <a:t>6</a:t>
            </a:fld>
            <a:endParaRPr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351" y="5911385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7689078" name="TextBox 1497689077"/>
          <p:cNvSpPr txBox="1"/>
          <p:nvPr/>
        </p:nvSpPr>
        <p:spPr bwMode="auto">
          <a:xfrm>
            <a:off x="452403" y="162453"/>
            <a:ext cx="11348749" cy="61938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ctr">
              <a:lnSpc>
                <a:spcPct val="110000"/>
              </a:lnSpc>
              <a:spcAft>
                <a:spcPts val="0"/>
              </a:spcAft>
              <a:defRPr/>
            </a:pPr>
            <a:r>
              <a:rPr lang="ru-RU" sz="24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Подготовка и аттестация сил обеспечения транспортной безопасности</a:t>
            </a:r>
            <a:endParaRPr sz="2400" b="1" u="sng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110000"/>
              </a:lnSpc>
              <a:spcAft>
                <a:spcPts val="0"/>
              </a:spcAft>
              <a:defRPr/>
            </a:pPr>
            <a:endParaRPr sz="2000" b="1" u="sng" dirty="0">
              <a:solidFill>
                <a:schemeClr val="tx1"/>
              </a:solidFill>
              <a:latin typeface="Arial"/>
              <a:cs typeface="Arial"/>
            </a:endParaRPr>
          </a:p>
          <a:p>
            <a:pPr marL="270000" marR="0" indent="0" algn="just">
              <a:lnSpc>
                <a:spcPct val="110000"/>
              </a:lnSpc>
              <a:spcAft>
                <a:spcPts val="0"/>
              </a:spcAft>
              <a:defRPr/>
            </a:pP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1. </a:t>
            </a:r>
            <a:r>
              <a:rPr sz="20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Статья</a:t>
            </a:r>
            <a:r>
              <a:rPr sz="20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4 </a:t>
            </a:r>
            <a:r>
              <a:rPr sz="20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Закона</a:t>
            </a:r>
            <a:r>
              <a:rPr sz="20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дополнена</a:t>
            </a:r>
            <a:r>
              <a:rPr sz="20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частями</a:t>
            </a:r>
            <a:r>
              <a:rPr sz="20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4.1 - 4.3, в </a:t>
            </a:r>
            <a:r>
              <a:rPr sz="20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соответствии</a:t>
            </a:r>
            <a:r>
              <a:rPr sz="20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 </a:t>
            </a:r>
            <a:r>
              <a:rPr sz="20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которыми</a:t>
            </a:r>
            <a:r>
              <a:rPr sz="20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:</a:t>
            </a:r>
            <a:endParaRPr sz="2000" b="1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70000" marR="0" indent="450000" algn="just">
              <a:lnSpc>
                <a:spcPct val="11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закреплена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компетенция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СТИ (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перевозчика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определять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персонал</a:t>
            </a:r>
            <a:r>
              <a:rPr sz="2000" b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b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непосредственно</a:t>
            </a:r>
            <a:r>
              <a:rPr sz="2000" b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связанный</a:t>
            </a:r>
            <a:r>
              <a:rPr sz="2000" b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 </a:t>
            </a:r>
            <a:r>
              <a:rPr sz="2000" b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обеспечением</a:t>
            </a:r>
            <a:r>
              <a:rPr sz="2000" b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транспортной</a:t>
            </a:r>
            <a:r>
              <a:rPr sz="2000" b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безопасности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а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также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лиц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ответственных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ОТБ (в СТИ,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ОТИ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или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ТС). </a:t>
            </a:r>
            <a:endParaRPr sz="200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70000" marR="0" indent="450000" algn="just">
              <a:lnSpc>
                <a:spcPct val="110000"/>
              </a:lnSpc>
              <a:spcAft>
                <a:spcPts val="0"/>
              </a:spcAft>
              <a:buFont typeface="Wingdings"/>
              <a:buChar char="ü"/>
              <a:defRPr/>
            </a:pP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введена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обязанность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СТИ (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перевозчика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проведению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инструктажей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проверке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знаний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области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обеспечения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транспортной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безопасности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отношении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персонала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экипажа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транспортных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автомобильного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городского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наземного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электрического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транспорта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транспортных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осуществляющих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ж/д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перевозки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пригородном</a:t>
            </a:r>
            <a:r>
              <a:rPr sz="2000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сообщении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непосредственно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связанного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обеспечением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транспортной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безопасности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cs typeface="Arial"/>
              </a:rPr>
              <a:t>ТС.</a:t>
            </a:r>
          </a:p>
          <a:p>
            <a:pPr marL="270000" marR="0" indent="0" algn="just">
              <a:lnSpc>
                <a:spcPct val="110000"/>
              </a:lnSpc>
              <a:spcAft>
                <a:spcPts val="0"/>
              </a:spcAft>
              <a:defRPr/>
            </a:pP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2.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части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1 и 2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статьи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12.1 </a:t>
            </a:r>
            <a:r>
              <a:rPr lang="ru-RU" sz="2000" b="0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Закона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внесены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изменения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исключающие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подготовку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аттестацию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персонала</a:t>
            </a:r>
            <a:r>
              <a:rPr sz="20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непосредственно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связанного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обеспечением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транспортной</a:t>
            </a:r>
            <a:r>
              <a:rPr sz="20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0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безопасности</a:t>
            </a:r>
            <a:r>
              <a:rPr sz="200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</a:t>
            </a:r>
            <a:endParaRPr sz="2000" dirty="0">
              <a:solidFill>
                <a:schemeClr val="tx1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marL="270000" marR="0" indent="0" algn="just">
              <a:lnSpc>
                <a:spcPct val="110000"/>
              </a:lnSpc>
              <a:spcAft>
                <a:spcPts val="0"/>
              </a:spcAft>
              <a:defRPr/>
            </a:pP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3.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Порядок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форма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проведения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такого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инструктажа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проверки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знаний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утвержден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приказом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Минтранса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России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от</a:t>
            </a:r>
            <a:r>
              <a:rPr sz="2000" b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06.05.2024 № 167.</a:t>
            </a:r>
            <a:r>
              <a:rPr sz="20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marL="270000" marR="0" indent="0" algn="just">
              <a:lnSpc>
                <a:spcPct val="110000"/>
              </a:lnSpc>
              <a:spcAft>
                <a:spcPts val="0"/>
              </a:spcAft>
              <a:defRPr/>
            </a:pP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Проверка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знаний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инструктируемых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- в </a:t>
            </a: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форме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устного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тестирования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.</a:t>
            </a:r>
            <a:endParaRPr sz="2000" b="1" dirty="0">
              <a:solidFill>
                <a:srgbClr val="C00000"/>
              </a:solidFill>
              <a:highlight>
                <a:srgbClr val="FFFFFF"/>
              </a:highlight>
              <a:latin typeface="Arial"/>
              <a:cs typeface="Arial"/>
            </a:endParaRPr>
          </a:p>
        </p:txBody>
      </p:sp>
      <p:sp>
        <p:nvSpPr>
          <p:cNvPr id="332686611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1973367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F60EAEC-C11B-71CF-948F-8473A886ACB3}" type="slidenum">
              <a:rPr/>
              <a:t>7</a:t>
            </a:fld>
            <a:endParaRPr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741" y="5871744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6196918" name="TextBox 2006196917"/>
          <p:cNvSpPr txBox="1"/>
          <p:nvPr/>
        </p:nvSpPr>
        <p:spPr bwMode="auto">
          <a:xfrm>
            <a:off x="366862" y="315315"/>
            <a:ext cx="11672828" cy="61268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358775" marR="0" indent="-87313" algn="ctr">
              <a:spcAft>
                <a:spcPts val="0"/>
              </a:spcAft>
              <a:defRPr/>
            </a:pPr>
            <a:r>
              <a:rPr sz="26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Разработка</a:t>
            </a:r>
            <a:r>
              <a:rPr sz="26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и </a:t>
            </a:r>
            <a:r>
              <a:rPr sz="26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утверждение</a:t>
            </a:r>
            <a:r>
              <a:rPr sz="26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паспортов</a:t>
            </a:r>
            <a:r>
              <a:rPr sz="26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транспортных</a:t>
            </a:r>
            <a:r>
              <a:rPr sz="26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средств</a:t>
            </a:r>
            <a:endParaRPr sz="26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358775" marR="0" indent="3175" algn="l">
              <a:spcAft>
                <a:spcPts val="0"/>
              </a:spcAft>
              <a:defRPr/>
            </a:pPr>
            <a:endParaRPr sz="22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358775" marR="0" indent="3175" algn="just">
              <a:spcAft>
                <a:spcPts val="0"/>
              </a:spcAft>
              <a:buAutoNum type="arabicPeriod"/>
              <a:defRPr/>
            </a:pP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Паспорт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можно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оформлять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утверждать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путем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подписания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усиленной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квалифицированной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электронной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подписью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лица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и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соответственно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направлять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его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Агентство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в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форме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электронного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документа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через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ЕГИС ОТБ </a:t>
            </a:r>
            <a:r>
              <a:rPr sz="22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(</a:t>
            </a:r>
            <a:r>
              <a:rPr sz="22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через</a:t>
            </a:r>
            <a:r>
              <a:rPr sz="22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Госуслуги</a:t>
            </a:r>
            <a:r>
              <a:rPr sz="2200" b="0" i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).</a:t>
            </a:r>
          </a:p>
          <a:p>
            <a:pPr marL="358775" marR="0" indent="3175" algn="just">
              <a:spcAft>
                <a:spcPts val="0"/>
              </a:spcAft>
              <a:defRPr/>
            </a:pPr>
            <a:r>
              <a:rPr sz="22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Результат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: </a:t>
            </a:r>
            <a:r>
              <a:rPr sz="22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отпадает</a:t>
            </a:r>
            <a:r>
              <a:rPr sz="22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необходимость</a:t>
            </a:r>
            <a:r>
              <a:rPr sz="22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направлять</a:t>
            </a:r>
            <a:r>
              <a:rPr sz="22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паспорт</a:t>
            </a:r>
            <a:r>
              <a:rPr sz="22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ТС в </a:t>
            </a:r>
            <a:r>
              <a:rPr sz="22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бумажном</a:t>
            </a:r>
            <a:r>
              <a:rPr sz="22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виде</a:t>
            </a:r>
            <a:r>
              <a:rPr sz="22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200" b="0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на</a:t>
            </a:r>
            <a:r>
              <a:rPr sz="2200" b="0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компакт-диске</a:t>
            </a:r>
            <a:r>
              <a:rPr sz="22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.</a:t>
            </a:r>
          </a:p>
          <a:p>
            <a:pPr marL="358775" marR="0" indent="3175" algn="just">
              <a:spcAft>
                <a:spcPts val="0"/>
              </a:spcAft>
              <a:defRPr/>
            </a:pPr>
            <a:r>
              <a:rPr sz="2200" b="0" i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Вопрос</a:t>
            </a:r>
            <a:r>
              <a:rPr sz="2200" b="0" i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законодателю</a:t>
            </a:r>
            <a:r>
              <a:rPr sz="2200" b="0" i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: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Почему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этот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порядок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не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распространен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на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паспорта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ОТИ,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не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подлежащих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категорированию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, а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только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на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паспорта</a:t>
            </a:r>
            <a:r>
              <a:rPr sz="2200" b="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ТС?</a:t>
            </a:r>
          </a:p>
          <a:p>
            <a:pPr marL="358775" marR="0" indent="3175" algn="just">
              <a:spcAft>
                <a:spcPts val="0"/>
              </a:spcAft>
              <a:defRPr/>
            </a:pP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2.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Паспорт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может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разрабатываться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утверждаться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группу</a:t>
            </a:r>
            <a:r>
              <a:rPr sz="2200" b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одному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или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нескольким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маршрутам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регулярных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перевозок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. </a:t>
            </a:r>
          </a:p>
          <a:p>
            <a:pPr marL="358775" marR="0" indent="3175" algn="just">
              <a:spcAft>
                <a:spcPts val="0"/>
              </a:spcAft>
              <a:defRPr/>
            </a:pPr>
            <a:r>
              <a:rPr sz="2200" b="1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Важно</a:t>
            </a:r>
            <a:r>
              <a:rPr sz="2200" b="1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: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при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разработке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паспортов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ТС,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используемые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по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заказу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-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паспорт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разрабатывается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для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каждого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такого</a:t>
            </a:r>
            <a:r>
              <a:rPr sz="2200" b="0" i="1" dirty="0">
                <a:solidFill>
                  <a:srgbClr val="C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ТС.</a:t>
            </a:r>
          </a:p>
          <a:p>
            <a:pPr marL="358775" marR="0" indent="3175" algn="just">
              <a:spcAft>
                <a:spcPts val="0"/>
              </a:spcAft>
              <a:defRPr/>
            </a:pPr>
            <a:r>
              <a:rPr sz="22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Результат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: 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СТИ,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перевозчики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теперь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могут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при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разработке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паспорта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на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группу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ТС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указывать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нем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несколько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маршрутов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регулярных</a:t>
            </a:r>
            <a:r>
              <a:rPr sz="22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перевозок</a:t>
            </a:r>
            <a:r>
              <a:rPr sz="2200" b="0" i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000" b="0" i="1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(Постановлением Правительства РФ от 16.11.2024 №1574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cs typeface="Arial"/>
              </a:rPr>
              <a:t>внесены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b="0" i="1" dirty="0" err="1">
                <a:solidFill>
                  <a:srgbClr val="0070C0"/>
                </a:solidFill>
                <a:latin typeface="Arial"/>
                <a:cs typeface="Arial"/>
              </a:rPr>
              <a:t>изменения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 в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постановление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 </a:t>
            </a:r>
            <a:r>
              <a:rPr sz="2000" b="0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от</a:t>
            </a:r>
            <a:r>
              <a:rPr sz="2000" b="0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08.10.2020 №1640</a:t>
            </a:r>
            <a:r>
              <a:rPr sz="2000" b="0" i="1" dirty="0">
                <a:solidFill>
                  <a:srgbClr val="0070C0"/>
                </a:solidFill>
                <a:latin typeface="Arial"/>
                <a:cs typeface="Arial"/>
              </a:rPr>
              <a:t>)</a:t>
            </a:r>
            <a:endParaRPr sz="2000" b="0" i="1" dirty="0">
              <a:solidFill>
                <a:srgbClr val="0070C0"/>
              </a:solidFill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32757260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CBE588-4C69-39E4-76C0-6164B1F4288F}" type="slidenum">
              <a:rPr/>
              <a:t>8</a:t>
            </a:fld>
            <a:endParaRPr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101" y="5921336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9215194" name="TextBox 399215193"/>
          <p:cNvSpPr txBox="1"/>
          <p:nvPr/>
        </p:nvSpPr>
        <p:spPr bwMode="auto">
          <a:xfrm>
            <a:off x="499117" y="251779"/>
            <a:ext cx="10980160" cy="47857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indent="449579" algn="l">
              <a:defRPr/>
            </a:pP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Информационное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обеспечение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</a:p>
          <a:p>
            <a:pPr indent="449578" algn="ctr">
              <a:defRPr/>
            </a:pP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(</a:t>
            </a: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статья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11 </a:t>
            </a:r>
            <a:r>
              <a:rPr sz="2200" b="1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Закона</a:t>
            </a:r>
            <a:r>
              <a:rPr sz="22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</a:t>
            </a:r>
          </a:p>
          <a:p>
            <a:pPr marL="0" marR="0" indent="900000" algn="just">
              <a:defRPr/>
            </a:pP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Формирование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Автоматизированных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централизованных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баз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персональных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данных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о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пассажирах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персонале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экипаже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транспортных</a:t>
            </a:r>
            <a:r>
              <a:rPr sz="2200" b="1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средств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(АЦБПДП)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может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формироваться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основании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информации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предоставленной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не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только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СТИ и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перевозчиками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200" dirty="0" err="1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но</a:t>
            </a:r>
            <a:r>
              <a:rPr sz="220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и:</a:t>
            </a:r>
          </a:p>
          <a:p>
            <a:pPr marL="0" marR="0" indent="0" algn="just">
              <a:spcAft>
                <a:spcPts val="0"/>
              </a:spcAft>
              <a:defRPr/>
            </a:pP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юридическими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лицами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индивидуальными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предпринимателями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,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уполномоченными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на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бронирование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и (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или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оформление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проездных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документов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(</a:t>
            </a:r>
            <a:r>
              <a:rPr sz="2200" b="1" i="1" dirty="0" err="1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билетов</a:t>
            </a:r>
            <a:r>
              <a:rPr sz="2200" b="1" i="1" dirty="0">
                <a:solidFill>
                  <a:srgbClr val="0070C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и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передачу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персональных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данных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о </a:t>
            </a:r>
            <a:r>
              <a:rPr sz="2200" b="1" i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пассажирах</a:t>
            </a:r>
            <a:r>
              <a:rPr sz="2200" b="1" i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в АЦБПДП. </a:t>
            </a:r>
            <a:endParaRPr sz="2200" i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just">
              <a:spcAft>
                <a:spcPts val="0"/>
              </a:spcAft>
              <a:defRPr/>
            </a:pP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Обязанность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ставить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известность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уполномоченный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орган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(ФГУП «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ЗашитаИнфоТранс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») о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предоставлении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таких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полномочий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возложена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на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СТИ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или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перевозчика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не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позднее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5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рабочих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дней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до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даты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предоставления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полномочий</a:t>
            </a:r>
            <a:r>
              <a:rPr sz="2200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).</a:t>
            </a:r>
            <a:endParaRPr sz="2200" i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46390668" name="TextBox 1646390667"/>
          <p:cNvSpPr txBox="1"/>
          <p:nvPr/>
        </p:nvSpPr>
        <p:spPr bwMode="auto">
          <a:xfrm>
            <a:off x="512994" y="5012033"/>
            <a:ext cx="11166008" cy="109764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l">
              <a:spcAft>
                <a:spcPts val="0"/>
              </a:spcAft>
              <a:defRPr/>
            </a:pP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В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случае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наделения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ЮЛ и ИП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такими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полномочиями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на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них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будет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распространяться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административная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ответственность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,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предусмотренная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ст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. 19.7.9 </a:t>
            </a:r>
            <a:r>
              <a:rPr sz="2200" b="1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КоАП</a:t>
            </a:r>
            <a:r>
              <a:rPr sz="2200" b="1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РФ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за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непредставление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200" i="1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сведений</a:t>
            </a:r>
            <a:r>
              <a:rPr sz="2200" i="1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в АЦБПДП</a:t>
            </a:r>
            <a:endParaRPr sz="2200" i="1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952115218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9013430-E3DE-8F7D-9367-7934BD805BF1}" type="slidenum">
              <a:rPr/>
              <a:t>9</a:t>
            </a:fld>
            <a:endParaRPr/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4820" y="5921435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</TotalTime>
  <Words>1510</Words>
  <Application>Microsoft Office PowerPoint</Application>
  <DocSecurity>0</DocSecurity>
  <PresentationFormat>Широкоэкранный</PresentationFormat>
  <Paragraphs>142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AG_Benguiat</vt:lpstr>
      <vt:lpstr>Arial</vt:lpstr>
      <vt:lpstr>Calibri</vt:lpstr>
      <vt:lpstr>Roboto</vt:lpstr>
      <vt:lpstr>Times New Roman</vt:lpstr>
      <vt:lpstr>Tw Cen MT</vt:lpstr>
      <vt:lpstr>Tw Cen MT Condensed</vt:lpstr>
      <vt:lpstr>Wingdings</vt:lpstr>
      <vt:lpstr>Wingdings 3</vt:lpstr>
      <vt:lpstr>Интеграл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Аят</dc:creator>
  <cp:keywords/>
  <dc:description/>
  <cp:lastModifiedBy>Аят</cp:lastModifiedBy>
  <cp:revision>18</cp:revision>
  <dcterms:modified xsi:type="dcterms:W3CDTF">2026-04-22T07:27:48Z</dcterms:modified>
  <cp:category/>
  <dc:identifier/>
  <cp:contentStatus/>
  <dc:language/>
  <cp:version/>
</cp:coreProperties>
</file>