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36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22.04.2026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ase.garant.ru/74449814/8809e0c492096c8d84f508b2440bfb3a/#block_900201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2207777" name="Заголовок 1"/>
          <p:cNvSpPr>
            <a:spLocks noGrp="1"/>
          </p:cNvSpPr>
          <p:nvPr>
            <p:ph type="title"/>
          </p:nvPr>
        </p:nvSpPr>
        <p:spPr bwMode="auto">
          <a:xfrm>
            <a:off x="987667" y="2374688"/>
            <a:ext cx="10515600" cy="19612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lang="ru-RU" sz="2600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Об изменениях в требованиях к </a:t>
            </a:r>
            <a:r>
              <a:rPr sz="2600"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осуществлению</a:t>
            </a:r>
            <a:r>
              <a:rPr sz="2600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600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контрольно-надзорной деятельности</a:t>
            </a:r>
            <a:r>
              <a:rPr sz="2600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в </a:t>
            </a:r>
            <a:r>
              <a:rPr sz="26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6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i="0" dirty="0" err="1">
                <a:solidFill>
                  <a:schemeClr val="tx1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600" b="1" i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i="0" dirty="0" err="1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lang="ru-RU" sz="2600" b="1" i="0" dirty="0" smtClean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sz="2600" i="0" dirty="0"/>
          </a:p>
        </p:txBody>
      </p:sp>
      <p:pic>
        <p:nvPicPr>
          <p:cNvPr id="5" name="Рисунок 4" descr="576px-Coat_of_Arms_of_Dagestan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667" y="820782"/>
            <a:ext cx="1076264" cy="100801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2403566" y="820782"/>
            <a:ext cx="8987245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90500" algn="l"/>
                <a:tab pos="3059430" algn="ctr"/>
              </a:tabLst>
            </a:pPr>
            <a:r>
              <a:rPr lang="ru-RU" sz="2000" b="1" cap="all" dirty="0">
                <a:latin typeface="AG_Benguiat"/>
                <a:ea typeface="Times New Roman" panose="02020603050405020304" pitchFamily="18" charset="0"/>
              </a:rPr>
              <a:t>МИНИСТЕРСТВО ТРАНСПОРТА И </a:t>
            </a:r>
            <a:r>
              <a:rPr lang="ru-RU" sz="2000" b="1" cap="all" dirty="0" smtClean="0">
                <a:latin typeface="AG_Benguiat"/>
                <a:ea typeface="Times New Roman" panose="02020603050405020304" pitchFamily="18" charset="0"/>
              </a:rPr>
              <a:t>дорожного хозяйства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cap="all" dirty="0">
                <a:latin typeface="AG_Benguiat"/>
                <a:ea typeface="Times New Roman" panose="02020603050405020304" pitchFamily="18" charset="0"/>
              </a:rPr>
              <a:t>Республики Дагестан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754" y="5545726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834699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490246"/>
            <a:ext cx="10515600" cy="1059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sz="2800" b="1"/>
              <a:t>Виды контрольно-надзорных мероприятий в области транспортной безопасности:</a:t>
            </a:r>
            <a:endParaRPr/>
          </a:p>
        </p:txBody>
      </p:sp>
      <p:sp>
        <p:nvSpPr>
          <p:cNvPr id="648479053" name="Объект 2"/>
          <p:cNvSpPr>
            <a:spLocks noGrp="1"/>
          </p:cNvSpPr>
          <p:nvPr>
            <p:ph sz="half" idx="1"/>
          </p:nvPr>
        </p:nvSpPr>
        <p:spPr bwMode="auto">
          <a:xfrm>
            <a:off x="838198" y="1825624"/>
            <a:ext cx="5181599" cy="3802755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b="1"/>
              <a:t>Со взаимодействием:</a:t>
            </a:r>
          </a:p>
          <a:p>
            <a:pPr>
              <a:defRPr/>
            </a:pPr>
            <a:r>
              <a:rPr>
                <a:solidFill>
                  <a:srgbClr val="0070C0"/>
                </a:solidFill>
              </a:rPr>
              <a:t>инспекционный визит</a:t>
            </a:r>
          </a:p>
          <a:p>
            <a:pPr>
              <a:defRPr/>
            </a:pPr>
            <a:r>
              <a:rPr>
                <a:solidFill>
                  <a:srgbClr val="0070C0"/>
                </a:solidFill>
              </a:rPr>
              <a:t>рейдовый осмотр</a:t>
            </a: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документарная проверка;</a:t>
            </a: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выездная проверка;</a:t>
            </a: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постоянный рейд (специальный режим контроля)</a:t>
            </a:r>
          </a:p>
        </p:txBody>
      </p:sp>
      <p:sp>
        <p:nvSpPr>
          <p:cNvPr id="2065836278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4"/>
            <a:ext cx="5181599" cy="2286804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b="1"/>
              <a:t>Без взаимодействия:</a:t>
            </a:r>
          </a:p>
          <a:p>
            <a:pPr>
              <a:defRPr/>
            </a:pPr>
            <a:r>
              <a:rPr lang="ru-RU" sz="2800" b="0" i="0" u="none" strike="noStrike" cap="none" spc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выездное обследование</a:t>
            </a:r>
            <a:r>
              <a:rPr>
                <a:solidFill>
                  <a:srgbClr val="0070C0"/>
                </a:solidFill>
              </a:rPr>
              <a:t>;</a:t>
            </a:r>
          </a:p>
          <a:p>
            <a:pPr>
              <a:defRPr/>
            </a:pPr>
            <a:r>
              <a:rPr>
                <a:solidFill>
                  <a:srgbClr val="0070C0"/>
                </a:solidFill>
              </a:rPr>
              <a:t>наблюдение за соблюдением обязательных требований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754" y="5545726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1189335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3"/>
            <a:ext cx="10515600" cy="11446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lang="ru-RU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Статья 74 ФЗ № 248</a:t>
            </a:r>
            <a:br>
              <a:rPr lang="ru-RU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2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«Наблюдение за соблюдением обязательных требований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» </a:t>
            </a:r>
            <a:br>
              <a:rPr lang="ru-RU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ru-RU" sz="2400" b="1" i="1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(мониторинг безопасности) </a:t>
            </a:r>
            <a:endParaRPr sz="2400" b="1" i="1"/>
          </a:p>
        </p:txBody>
      </p:sp>
      <p:sp>
        <p:nvSpPr>
          <p:cNvPr id="884029008" name="Прямоугольник 884029007"/>
          <p:cNvSpPr/>
          <p:nvPr/>
        </p:nvSpPr>
        <p:spPr bwMode="auto">
          <a:xfrm>
            <a:off x="838198" y="2186150"/>
            <a:ext cx="10555198" cy="30178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400" b="1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Это - сбор, анализ данных об объектах контроля, имеющихся у контрольного (надзорного) органа:</a:t>
            </a:r>
          </a:p>
          <a:p>
            <a:pPr marL="349965" indent="-349965">
              <a:buFont typeface="Wingdings"/>
              <a:buChar char="v"/>
              <a:defRPr/>
            </a:pP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которые поступают в ходе межведомственного  взаимодействия;</a:t>
            </a:r>
          </a:p>
          <a:p>
            <a:pPr marL="349965" indent="-349965">
              <a:buFont typeface="Wingdings"/>
              <a:buChar char="v"/>
              <a:defRPr/>
            </a:pP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предоставленных контролируемыми лицами в рамках исполнения обязательных требований;</a:t>
            </a:r>
          </a:p>
          <a:p>
            <a:pPr marL="349965" indent="-349965">
              <a:buFont typeface="Wingdings"/>
              <a:buChar char="v"/>
              <a:defRPr/>
            </a:pP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содержащихся в государственных и муниципальных информационных системах;</a:t>
            </a:r>
          </a:p>
          <a:p>
            <a:pPr marL="349965" indent="-349965">
              <a:buFont typeface="Wingdings"/>
              <a:buChar char="v"/>
              <a:defRPr/>
            </a:pP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из сети "Интернет", иных общедоступных данных</a:t>
            </a:r>
            <a:r>
              <a:rPr/>
              <a:t>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754" y="5545726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0628722" name="Заголовок 1"/>
          <p:cNvSpPr>
            <a:spLocks noGrp="1"/>
          </p:cNvSpPr>
          <p:nvPr>
            <p:ph type="title"/>
          </p:nvPr>
        </p:nvSpPr>
        <p:spPr bwMode="auto">
          <a:xfrm>
            <a:off x="765249" y="222249"/>
            <a:ext cx="10881697" cy="7864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sz="2400" b="1">
                <a:latin typeface="Arial"/>
                <a:ea typeface="Arial"/>
                <a:cs typeface="Arial"/>
              </a:rPr>
              <a:t>Часть 8 </a:t>
            </a:r>
            <a: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  <a:t>статьи 75.  ФЗ № 248 </a:t>
            </a:r>
            <a:b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</a:br>
            <a: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  <a:t>«Выездное обследование</a:t>
            </a:r>
            <a:r>
              <a:rPr sz="2400" b="1">
                <a:latin typeface="Arial"/>
                <a:ea typeface="Arial"/>
                <a:cs typeface="Arial"/>
              </a:rPr>
              <a:t>»</a:t>
            </a:r>
            <a:endParaRPr sz="2400" b="1">
              <a:latin typeface="Arial"/>
              <a:cs typeface="Arial"/>
            </a:endParaRPr>
          </a:p>
        </p:txBody>
      </p:sp>
      <p:sp>
        <p:nvSpPr>
          <p:cNvPr id="26912402" name="Прямоугольник 26912401"/>
          <p:cNvSpPr/>
          <p:nvPr/>
        </p:nvSpPr>
        <p:spPr bwMode="auto">
          <a:xfrm>
            <a:off x="685391" y="1008748"/>
            <a:ext cx="11041411" cy="5669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27936" marR="0" indent="-327936" algn="just">
              <a:buFont typeface="Wingdings"/>
              <a:buChar char="w"/>
              <a:defRPr/>
            </a:pP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	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Контрольное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(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надзорное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)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мероприятие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проводимое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в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целях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оценки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соблюдения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контролируемыми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лицами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обязательных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требований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.</a:t>
            </a:r>
            <a:endParaRPr sz="2000" b="0" i="0" u="none" dirty="0">
              <a:solidFill>
                <a:srgbClr val="222222"/>
              </a:solidFill>
              <a:latin typeface="Arial"/>
              <a:cs typeface="Arial"/>
            </a:endParaRPr>
          </a:p>
          <a:p>
            <a:pPr marL="327936" indent="-327936" algn="just">
              <a:buFont typeface="Wingdings"/>
              <a:buChar char="w"/>
              <a:defRPr/>
            </a:pP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	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Выездное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обследование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проводится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без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информирования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контролируемого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лица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(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без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взаимодействия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с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контролируемым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лицом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).</a:t>
            </a:r>
            <a:endParaRPr sz="2000" b="1" i="0" u="none" dirty="0">
              <a:solidFill>
                <a:srgbClr val="222222"/>
              </a:solidFill>
              <a:latin typeface="Arial"/>
              <a:cs typeface="Arial"/>
            </a:endParaRPr>
          </a:p>
          <a:p>
            <a:pPr marL="327936" indent="-327936" algn="just">
              <a:buFont typeface="Wingdings"/>
              <a:buChar char="w"/>
              <a:defRPr/>
            </a:pP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	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Срок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проведения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выездного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обследования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одного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объекта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может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превышать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один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рабочий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день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.</a:t>
            </a:r>
            <a:endParaRPr sz="2000" b="0" i="0" u="none" dirty="0">
              <a:solidFill>
                <a:srgbClr val="222222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Суть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изменения</a:t>
            </a:r>
            <a:r>
              <a:rPr sz="20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:</a:t>
            </a:r>
            <a:endParaRPr sz="2000" b="1" i="0" u="none" dirty="0">
              <a:solidFill>
                <a:srgbClr val="C00000"/>
              </a:solidFill>
              <a:latin typeface="Arial"/>
              <a:cs typeface="Arial"/>
            </a:endParaRPr>
          </a:p>
          <a:p>
            <a:pPr algn="just">
              <a:defRPr/>
            </a:pP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Если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в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рамках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выездного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обследования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выявлены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признаки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нарушений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обязательных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требований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может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быть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принято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решение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о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выдаче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предписания</a:t>
            </a:r>
            <a:r>
              <a:rPr sz="20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устранении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выявленных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нарушений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в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порядке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предусмотренном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пунктом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1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части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2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статьи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90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настоящего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Федерального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0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закона</a:t>
            </a:r>
            <a:r>
              <a:rPr sz="20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.</a:t>
            </a:r>
            <a:endParaRPr sz="2000" b="0" i="0" u="none" dirty="0">
              <a:solidFill>
                <a:srgbClr val="222222"/>
              </a:solidFill>
              <a:latin typeface="Arial"/>
              <a:cs typeface="Arial"/>
            </a:endParaRPr>
          </a:p>
          <a:p>
            <a:pPr algn="just">
              <a:defRPr/>
            </a:pPr>
            <a:endParaRPr sz="1300" b="0" i="0" u="none" dirty="0">
              <a:solidFill>
                <a:srgbClr val="222222"/>
              </a:solidFill>
              <a:latin typeface="Arial"/>
              <a:cs typeface="Arial"/>
            </a:endParaRPr>
          </a:p>
          <a:p>
            <a:pPr algn="just">
              <a:defRPr/>
            </a:pP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Ранее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</a:t>
            </a:r>
            <a:r>
              <a:rPr sz="18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при</a:t>
            </a:r>
            <a:r>
              <a:rPr sz="1800" b="1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1800" b="1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выявлении признаков</a:t>
            </a:r>
            <a:r>
              <a:rPr lang="ru-RU" sz="1800" b="0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нарушений обязательных требований:</a:t>
            </a:r>
            <a:endParaRPr sz="1800" b="0" i="0" u="none" strike="noStrike" cap="none" spc="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 b="0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- чтоб провести внеплановую проверку, </a:t>
            </a:r>
            <a:r>
              <a:rPr lang="ru-RU" sz="1800" b="1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необходимо было согласовывать ее проведение с органами прокуратуры,</a:t>
            </a:r>
            <a:r>
              <a:rPr lang="ru-RU" sz="1800" b="0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по результатам которой выдать предписание,</a:t>
            </a:r>
            <a:endParaRPr sz="1800" b="0" i="0" u="none" strike="noStrike" cap="none" spc="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 b="0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1800" b="1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- </a:t>
            </a:r>
            <a:r>
              <a:rPr lang="ru-RU" sz="1800" b="0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либо</a:t>
            </a:r>
            <a:r>
              <a:rPr lang="ru-RU" sz="1800" b="1" i="0" u="none" strike="noStrike" cap="none" spc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объявить </a:t>
            </a:r>
            <a:r>
              <a:rPr sz="18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предостережение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о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недопустимости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нарушения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обязательных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требований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,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т.е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.,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ограничиться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проведением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профилактического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мероприятия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(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при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отказе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в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проведении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проверки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согласовании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1800" b="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прокуратурой</a:t>
            </a:r>
            <a:r>
              <a:rPr sz="1800" b="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</a:t>
            </a:r>
            <a:endParaRPr sz="1800" b="0" i="0" u="none" dirty="0">
              <a:solidFill>
                <a:srgbClr val="0070C0"/>
              </a:solidFill>
              <a:latin typeface="Arial"/>
              <a:cs typeface="Arial"/>
            </a:endParaRPr>
          </a:p>
          <a:p>
            <a:pPr>
              <a:defRPr/>
            </a:pPr>
            <a:endParaRPr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943" y="5940881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0949517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738873"/>
            <a:ext cx="10515600" cy="40481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sz="2800" b="1">
                <a:latin typeface="Arial"/>
                <a:ea typeface="Arial"/>
                <a:cs typeface="Arial"/>
              </a:rPr>
              <a:t/>
            </a:r>
            <a:br>
              <a:rPr sz="2800" b="1">
                <a:latin typeface="Arial"/>
                <a:ea typeface="Arial"/>
                <a:cs typeface="Arial"/>
              </a:rPr>
            </a:br>
            <a:r>
              <a:rPr sz="2600" b="1">
                <a:latin typeface="Arial"/>
                <a:ea typeface="Arial"/>
                <a:cs typeface="Arial"/>
              </a:rPr>
              <a:t>Изменения в Федеральном законе «О транспортной безопасности»</a:t>
            </a:r>
            <a:br>
              <a:rPr sz="2600" b="1">
                <a:latin typeface="Arial"/>
                <a:ea typeface="Arial"/>
                <a:cs typeface="Arial"/>
              </a:rPr>
            </a:br>
            <a:r>
              <a:rPr sz="2600">
                <a:latin typeface="Arial"/>
                <a:ea typeface="Arial"/>
                <a:cs typeface="Arial"/>
              </a:rPr>
              <a:t/>
            </a:r>
            <a:br>
              <a:rPr sz="2600">
                <a:latin typeface="Arial"/>
                <a:ea typeface="Arial"/>
                <a:cs typeface="Arial"/>
              </a:rPr>
            </a:br>
            <a:r>
              <a:rPr sz="2600">
                <a:solidFill>
                  <a:srgbClr val="0070C0"/>
                </a:solidFill>
                <a:latin typeface="Arial"/>
                <a:ea typeface="Arial"/>
                <a:cs typeface="Arial"/>
              </a:rPr>
              <a:t>Часть 8 статьи 11.1.</a:t>
            </a:r>
            <a:r>
              <a:rPr sz="2600" b="0" i="0" u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 ФЗ-16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/>
            </a:r>
            <a:b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В случае, если в рамках </a:t>
            </a:r>
            <a:r>
              <a:rPr sz="26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выездного обследования, наблюдения за соблюдением обязательных требований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1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(мониторинг безопасности) 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/>
            </a:r>
            <a:b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выявлены признаки нарушений обязательных требований, </a:t>
            </a:r>
            <a:r>
              <a:rPr sz="2600" b="1" i="0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то может быть принято решение о выдаче предписания</a:t>
            </a:r>
            <a:r>
              <a:rPr sz="2600" b="0" i="0" u="none">
                <a:solidFill>
                  <a:srgbClr val="C00000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об устранении выявленных нарушений</a:t>
            </a:r>
            <a:r>
              <a:rPr sz="2600" u="sng">
                <a:solidFill>
                  <a:schemeClr val="tx1"/>
                </a:solidFill>
                <a:latin typeface="Arial"/>
                <a:ea typeface="Arial"/>
                <a:cs typeface="Arial"/>
                <a:hlinkClick r:id="rId2" tooltip="https://base.garant.ru/74449814/8809e0c492096c8d84f508b2440bfb3a/#block_900201"/>
              </a:rPr>
              <a:t> </a:t>
            </a:r>
            <a:r>
              <a:rPr sz="260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в порядке, предусмотренном  </a:t>
            </a:r>
            <a:r>
              <a:rPr sz="2600"/>
              <a:t>пунктом 1 части 2 статьи 90</a:t>
            </a:r>
            <a:r>
              <a:rPr sz="2600" b="0" i="0" u="none">
                <a:solidFill>
                  <a:schemeClr val="tx1"/>
                </a:solidFill>
                <a:latin typeface="Arial"/>
                <a:ea typeface="Arial"/>
                <a:cs typeface="Arial"/>
              </a:rPr>
              <a:t>Федерального закона от 31 июля 2020 года N 248-ФЗ</a:t>
            </a:r>
            <a:endParaRPr sz="2600">
              <a:solidFill>
                <a:srgbClr val="0070C0"/>
              </a:solidFill>
              <a:latin typeface="Arial"/>
              <a:cs typeface="Arial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754" y="5545726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7143558" name="Заголовок 1"/>
          <p:cNvSpPr>
            <a:spLocks noGrp="1"/>
          </p:cNvSpPr>
          <p:nvPr>
            <p:ph type="title"/>
          </p:nvPr>
        </p:nvSpPr>
        <p:spPr bwMode="auto">
          <a:xfrm>
            <a:off x="415999" y="365124"/>
            <a:ext cx="11445874" cy="13255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sz="3600" i="1">
                <a:solidFill>
                  <a:srgbClr val="C00000"/>
                </a:solidFill>
              </a:rPr>
              <a:t> </a:t>
            </a:r>
            <a:r>
              <a:rPr sz="2800" b="1" i="1">
                <a:solidFill>
                  <a:srgbClr val="C00000"/>
                </a:solidFill>
              </a:rPr>
              <a:t>Справочно: </a:t>
            </a:r>
            <a:r>
              <a:rPr sz="2800" b="1"/>
              <a:t/>
            </a:r>
            <a:br>
              <a:rPr sz="2800" b="1"/>
            </a:br>
            <a:r>
              <a:rPr sz="2800" b="1"/>
              <a:t>что такое взаимодействие с контролируемым лицом?</a:t>
            </a:r>
            <a:br>
              <a:rPr sz="2800" b="1"/>
            </a:br>
            <a:r>
              <a:rPr sz="2800" b="0"/>
              <a:t>(статья 56 ФЗ №248)</a:t>
            </a:r>
          </a:p>
        </p:txBody>
      </p:sp>
      <p:sp>
        <p:nvSpPr>
          <p:cNvPr id="862310505" name="Прямоугольник 862310504"/>
          <p:cNvSpPr/>
          <p:nvPr/>
        </p:nvSpPr>
        <p:spPr bwMode="auto">
          <a:xfrm>
            <a:off x="1082749" y="2209619"/>
            <a:ext cx="10367454" cy="37493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400" b="1" i="0" u="none">
                <a:solidFill>
                  <a:srgbClr val="333333"/>
                </a:solidFill>
                <a:latin typeface="Arial"/>
                <a:ea typeface="Arial"/>
                <a:cs typeface="Arial"/>
              </a:rPr>
              <a:t>Взаимодействием контрольных (надзорных) органов, их должностных лиц с контролируемыми лицами считаются:</a:t>
            </a:r>
          </a:p>
          <a:p>
            <a:pPr marL="349965" indent="-349965">
              <a:buFont typeface="Wingdings"/>
              <a:buChar char="w"/>
              <a:defRPr/>
            </a:pPr>
            <a:r>
              <a:rPr sz="2400" b="0" i="0" u="none">
                <a:solidFill>
                  <a:srgbClr val="333333"/>
                </a:solidFill>
                <a:latin typeface="Arial"/>
                <a:ea typeface="Arial"/>
                <a:cs typeface="Arial"/>
              </a:rPr>
              <a:t>встречи, </a:t>
            </a:r>
          </a:p>
          <a:p>
            <a:pPr marL="349965" indent="-349965">
              <a:buFont typeface="Wingdings"/>
              <a:buChar char="w"/>
              <a:defRPr/>
            </a:pPr>
            <a:r>
              <a:rPr sz="2400" b="0" i="0" u="none">
                <a:solidFill>
                  <a:srgbClr val="333333"/>
                </a:solidFill>
                <a:latin typeface="Arial"/>
                <a:ea typeface="Arial"/>
                <a:cs typeface="Arial"/>
              </a:rPr>
              <a:t>телефонные и иные переговоры (непосредственное взаимодействие) между инспектором и контролируемым лицом или его представителем, </a:t>
            </a:r>
          </a:p>
          <a:p>
            <a:pPr marL="349965" indent="-349965">
              <a:buFont typeface="Wingdings"/>
              <a:buChar char="w"/>
              <a:defRPr/>
            </a:pPr>
            <a:r>
              <a:rPr sz="2400" b="0" i="0" u="none">
                <a:solidFill>
                  <a:srgbClr val="333333"/>
                </a:solidFill>
                <a:latin typeface="Arial"/>
                <a:ea typeface="Arial"/>
                <a:cs typeface="Arial"/>
              </a:rPr>
              <a:t>запрос документов, иных материалов, </a:t>
            </a:r>
          </a:p>
          <a:p>
            <a:pPr marL="349965" indent="-349965">
              <a:buFont typeface="Wingdings"/>
              <a:buChar char="w"/>
              <a:defRPr/>
            </a:pPr>
            <a:r>
              <a:rPr sz="2400" b="0" i="0" u="none">
                <a:solidFill>
                  <a:srgbClr val="333333"/>
                </a:solidFill>
                <a:latin typeface="Arial"/>
                <a:ea typeface="Arial"/>
                <a:cs typeface="Arial"/>
              </a:rPr>
              <a:t>присутствие инспектора в месте осуществления деятельности контролируемого лица (за исключением случаев присутствия инспектора на общедоступных производственных объектах).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690" y="5959018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noFill/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0659409" name="Заголовок 1"/>
          <p:cNvSpPr>
            <a:spLocks noGrp="1"/>
          </p:cNvSpPr>
          <p:nvPr>
            <p:ph type="title"/>
          </p:nvPr>
        </p:nvSpPr>
        <p:spPr bwMode="auto">
          <a:xfrm>
            <a:off x="447749" y="365124"/>
            <a:ext cx="11287125" cy="12627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ctr">
              <a:defRPr/>
            </a:pPr>
            <a: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  <a:t>Часть 12.1 статьи 66 ФЗ №248. </a:t>
            </a:r>
            <a:b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</a:br>
            <a:r>
              <a:rPr sz="2400" b="1" i="0" u="none">
                <a:solidFill>
                  <a:srgbClr val="222222"/>
                </a:solidFill>
                <a:latin typeface="Arial"/>
                <a:ea typeface="Arial"/>
                <a:cs typeface="Arial"/>
              </a:rPr>
              <a:t>«Организация проведения внеплановых контрольных (надзорных) мероприятий</a:t>
            </a:r>
            <a:r>
              <a:rPr sz="2400" b="1">
                <a:latin typeface="Arial"/>
                <a:ea typeface="Arial"/>
                <a:cs typeface="Arial"/>
              </a:rPr>
              <a:t>»</a:t>
            </a:r>
            <a:endParaRPr sz="2400" b="1">
              <a:latin typeface="Arial"/>
              <a:cs typeface="Arial"/>
            </a:endParaRPr>
          </a:p>
        </p:txBody>
      </p:sp>
      <p:sp>
        <p:nvSpPr>
          <p:cNvPr id="48341922" name=" 48341921"/>
          <p:cNvSpPr/>
          <p:nvPr/>
        </p:nvSpPr>
        <p:spPr bwMode="auto">
          <a:xfrm>
            <a:off x="590625" y="1627875"/>
            <a:ext cx="11188029" cy="4785719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12.1.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поступлении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от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органов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ФСБ РФ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информации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о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возможном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нарушении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обязательных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требований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транспортной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содержащей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сведения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о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причинении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вреда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(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ущерба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)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или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угрозе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причинения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вреда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(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ущерба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)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охраняемым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законом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ценностям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сфере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обороны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страны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и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безопасности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государства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внеплановая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выездная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проверка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и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внеплановый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рейдовый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осмотр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проводятся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с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извещением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этом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(в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течение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двадцати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четырех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часов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после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получения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соответствующих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сведений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)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органа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прокуратуры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месту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нахождения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объекта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контроля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посредством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направления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в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тот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же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срок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документов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предусмотренных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частью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5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настоящей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статьи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.</a:t>
            </a:r>
          </a:p>
          <a:p>
            <a:pPr>
              <a:defRPr/>
            </a:pPr>
            <a:endParaRPr sz="2200" dirty="0">
              <a:latin typeface="Arial"/>
              <a:cs typeface="Arial"/>
            </a:endParaRPr>
          </a:p>
          <a:p>
            <a:pPr>
              <a:defRPr/>
            </a:pP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Ранее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,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поступлении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таких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материалов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от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ФСБ РФ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необходимо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было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согласование</a:t>
            </a:r>
            <a:r>
              <a:rPr sz="2200" b="1" i="0" u="none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 с </a:t>
            </a:r>
            <a:r>
              <a:rPr sz="2200" b="1" i="0" u="none" dirty="0" err="1">
                <a:solidFill>
                  <a:srgbClr val="C00000"/>
                </a:solidFill>
                <a:latin typeface="Arial"/>
                <a:ea typeface="Arial"/>
                <a:cs typeface="Arial"/>
              </a:rPr>
              <a:t>прокуратурой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проведения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внеплановой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1" i="0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проверки</a:t>
            </a:r>
            <a:r>
              <a:rPr sz="2200" b="1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0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(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готовить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мотивированное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представление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должностного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лица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и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решение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о </a:t>
            </a:r>
            <a:r>
              <a:rPr sz="2200" b="0" i="1" u="none" dirty="0" err="1">
                <a:solidFill>
                  <a:srgbClr val="222222"/>
                </a:solidFill>
                <a:latin typeface="Arial"/>
                <a:ea typeface="Arial"/>
                <a:cs typeface="Arial"/>
              </a:rPr>
              <a:t>проведении</a:t>
            </a:r>
            <a:r>
              <a:rPr sz="2200" b="0" i="1" u="none" dirty="0">
                <a:solidFill>
                  <a:srgbClr val="222222"/>
                </a:solidFill>
                <a:latin typeface="Arial"/>
                <a:ea typeface="Arial"/>
                <a:cs typeface="Arial"/>
              </a:rPr>
              <a:t> КНМ)</a:t>
            </a:r>
            <a:endParaRPr sz="2200" i="1" dirty="0">
              <a:latin typeface="Arial"/>
              <a:cs typeface="Arial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943" y="5885360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3519101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637816"/>
            <a:ext cx="10515600" cy="3313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sz="1200" b="0" i="0" u="none">
                <a:solidFill>
                  <a:srgbClr val="464C55"/>
                </a:solidFill>
                <a:latin typeface="PT Serif"/>
                <a:ea typeface="PT Serif"/>
                <a:cs typeface="PT Serif"/>
              </a:rPr>
              <a:t> </a:t>
            </a:r>
            <a:br>
              <a:rPr sz="1200" b="0" i="0" u="none">
                <a:solidFill>
                  <a:srgbClr val="464C55"/>
                </a:solidFill>
                <a:latin typeface="PT Serif"/>
                <a:ea typeface="PT Serif"/>
                <a:cs typeface="PT Serif"/>
              </a:rPr>
            </a:br>
            <a:r>
              <a:rPr sz="2400" b="1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Часть 7 статьи 11.1.Федерального закона «О транспортной безопасности»</a:t>
            </a:r>
            <a: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/>
            </a:r>
            <a:b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</a:br>
            <a: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/>
            </a:r>
            <a:b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</a:br>
            <a:r>
              <a:rPr sz="2400" b="1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На объектах транспортной инфраструктуры,</a:t>
            </a:r>
            <a: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 входящих в утвержденный Правительством Российской Федерации перечень объектов, </a:t>
            </a:r>
            <a:r>
              <a:rPr sz="2400" b="1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критически важных для национальной безопасности страны</a:t>
            </a:r>
            <a:r>
              <a:rPr sz="2400" b="0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, других особо важных объектов, федеральный государственный контроль (надзор) в области транспортной безопасности осуществляется </a:t>
            </a:r>
            <a:r>
              <a:rPr sz="2400" b="1" i="0" u="none">
                <a:solidFill>
                  <a:srgbClr val="464C55"/>
                </a:solidFill>
                <a:latin typeface="Arial"/>
                <a:ea typeface="Arial"/>
                <a:cs typeface="Arial"/>
              </a:rPr>
              <a:t>в режиме постоянного федерального государственного контроля (надзора), </a:t>
            </a: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т.е.,  возможность постоянного пребывания инспекторов на объектах постоянного государственного контроля (надзора)</a:t>
            </a:r>
            <a:r>
              <a:rPr sz="2400" b="1">
                <a:latin typeface="Arial"/>
                <a:ea typeface="Arial"/>
                <a:cs typeface="Arial"/>
              </a:rPr>
              <a:t>.</a:t>
            </a:r>
            <a:endParaRPr sz="2400" b="1">
              <a:latin typeface="Arial"/>
              <a:cs typeface="Arial"/>
            </a:endParaRPr>
          </a:p>
        </p:txBody>
      </p:sp>
      <p:sp>
        <p:nvSpPr>
          <p:cNvPr id="275495032" name=" 275495031"/>
          <p:cNvSpPr/>
          <p:nvPr/>
        </p:nvSpPr>
        <p:spPr bwMode="auto">
          <a:xfrm>
            <a:off x="914999" y="4243803"/>
            <a:ext cx="10505410" cy="192060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sz="2400" dirty="0" err="1">
                <a:solidFill>
                  <a:srgbClr val="0070C0"/>
                </a:solidFill>
              </a:rPr>
              <a:t>Ранее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такой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вид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специального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режима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федерального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контроля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не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был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предусмотрен</a:t>
            </a:r>
            <a:r>
              <a:rPr sz="2400" dirty="0">
                <a:solidFill>
                  <a:srgbClr val="0070C0"/>
                </a:solidFill>
              </a:rPr>
              <a:t> в </a:t>
            </a:r>
            <a:r>
              <a:rPr sz="2400" dirty="0" err="1">
                <a:solidFill>
                  <a:srgbClr val="0070C0"/>
                </a:solidFill>
              </a:rPr>
              <a:t>области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транспортной</a:t>
            </a:r>
            <a:r>
              <a:rPr sz="2400" dirty="0">
                <a:solidFill>
                  <a:srgbClr val="0070C0"/>
                </a:solidFill>
              </a:rPr>
              <a:t> </a:t>
            </a:r>
            <a:r>
              <a:rPr sz="2400" dirty="0" err="1">
                <a:solidFill>
                  <a:srgbClr val="0070C0"/>
                </a:solidFill>
              </a:rPr>
              <a:t>безопасности</a:t>
            </a:r>
            <a:r>
              <a:rPr sz="2400" dirty="0">
                <a:solidFill>
                  <a:srgbClr val="0070C0"/>
                </a:solidFill>
              </a:rPr>
              <a:t>. </a:t>
            </a:r>
          </a:p>
          <a:p>
            <a:pPr>
              <a:defRPr/>
            </a:pPr>
            <a:r>
              <a:rPr sz="2400" dirty="0" err="1">
                <a:solidFill>
                  <a:srgbClr val="0070C0"/>
                </a:solidFill>
              </a:rPr>
              <a:t>Проводилис</a:t>
            </a:r>
            <a:r>
              <a:rPr sz="24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ь</a:t>
            </a:r>
            <a:r>
              <a:rPr sz="24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 </a:t>
            </a:r>
            <a:r>
              <a:rPr sz="24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т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олько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мониторинг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(</a:t>
            </a:r>
            <a:r>
              <a:rPr sz="24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добровольный</a:t>
            </a:r>
            <a:r>
              <a:rPr sz="24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и </a:t>
            </a:r>
            <a:r>
              <a:rPr sz="2400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обязательный</a:t>
            </a:r>
            <a:r>
              <a:rPr sz="24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 и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постоянный</a:t>
            </a:r>
            <a:r>
              <a:rPr sz="2400" b="1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1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рейд</a:t>
            </a:r>
            <a:r>
              <a:rPr sz="2400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(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возможность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постоянного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нахождения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инспекторов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в 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пунктах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sz="2400" b="0" i="0" u="none" dirty="0" err="1">
                <a:solidFill>
                  <a:srgbClr val="0070C0"/>
                </a:solidFill>
                <a:latin typeface="Arial"/>
                <a:ea typeface="Arial"/>
                <a:cs typeface="Arial"/>
              </a:rPr>
              <a:t>контроля</a:t>
            </a:r>
            <a:r>
              <a:rPr sz="2400" b="0" i="0" u="none" dirty="0">
                <a:solidFill>
                  <a:srgbClr val="0070C0"/>
                </a:solidFill>
                <a:latin typeface="Arial"/>
                <a:ea typeface="Arial"/>
                <a:cs typeface="Arial"/>
              </a:rPr>
              <a:t>).</a:t>
            </a:r>
            <a:endParaRPr sz="24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006" y="5795649"/>
            <a:ext cx="2202513" cy="7375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348</Words>
  <Application>Microsoft Office PowerPoint</Application>
  <DocSecurity>0</DocSecurity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AG_Benguiat</vt:lpstr>
      <vt:lpstr>Arial</vt:lpstr>
      <vt:lpstr>PT Serif</vt:lpstr>
      <vt:lpstr>Times New Roman</vt:lpstr>
      <vt:lpstr>Wingdings</vt:lpstr>
      <vt:lpstr>Office Theme</vt:lpstr>
      <vt:lpstr>Об изменениях в требованиях к осуществлению контрольно-надзорной деятельности в области транспортной безопасности.</vt:lpstr>
      <vt:lpstr>Виды контрольно-надзорных мероприятий в области транспортной безопасности:</vt:lpstr>
      <vt:lpstr>Статья 74 ФЗ № 248 «Наблюдение за соблюдением обязательных требований»  (мониторинг безопасности) </vt:lpstr>
      <vt:lpstr>Часть 8 статьи 75.  ФЗ № 248  «Выездное обследование»</vt:lpstr>
      <vt:lpstr> Изменения в Федеральном законе «О транспортной безопасности»  Часть 8 статьи 11.1. ФЗ-16 В случае, если в рамках выездного обследования, наблюдения за соблюдением обязательных требований (мониторинг безопасности)  выявлены признаки нарушений обязательных требований, то может быть принято решение о выдаче предписания об устранении выявленных нарушений  в порядке, предусмотренном  пунктом 1 части 2 статьи 90Федерального закона от 31 июля 2020 года N 248-ФЗ</vt:lpstr>
      <vt:lpstr> Справочно:  что такое взаимодействие с контролируемым лицом? (статья 56 ФЗ №248)</vt:lpstr>
      <vt:lpstr>Часть 12.1 статьи 66 ФЗ №248.  «Организация проведения внеплановых контрольных (надзорных) мероприятий»</vt:lpstr>
      <vt:lpstr>  Часть 7 статьи 11.1.Федерального закона «О транспортной безопасности»  На объектах транспортной инфраструктуры, входящих в утвержденный Правительством Российской Федерации перечень объектов, критически важных для национальной безопасности страны, других особо важных объектов, федеральный государственный контроль (надзор) в области транспортной безопасности осуществляется в режиме постоянного федерального государственного контроля (надзора), т.е.,  возможность постоянного пребывания инспекторов на объектах постоянного государственного контроля (надзора).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изменениях в требованиях к осуществлению контрольно-надзорной деятельности в области транспортной безопасности.</dc:title>
  <dc:subject/>
  <dc:creator>Аят</dc:creator>
  <cp:keywords/>
  <dc:description/>
  <cp:lastModifiedBy>Аят</cp:lastModifiedBy>
  <cp:revision>11</cp:revision>
  <dcterms:modified xsi:type="dcterms:W3CDTF">2026-04-22T07:07:33Z</dcterms:modified>
  <cp:category/>
  <dc:identifier/>
  <cp:contentStatus/>
  <dc:language/>
  <cp:version/>
</cp:coreProperties>
</file>