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0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67" r:id="rId8"/>
    <p:sldId id="268" r:id="rId9"/>
    <p:sldId id="261" r:id="rId10"/>
    <p:sldId id="262" r:id="rId11"/>
    <p:sldId id="264" r:id="rId12"/>
    <p:sldId id="26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96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49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21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92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23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62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62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8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75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9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3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36CB0-142C-4A73-BC29-E02C55A87CB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318AF-7208-4B73-A574-1150ACE11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20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41559" y="2779415"/>
            <a:ext cx="103118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действиях при угрозе со стороны беспилотных летательных аппаратов 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576px-Coat_of_Arms_of_Dagestan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699" y="379469"/>
            <a:ext cx="987130" cy="9604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050201" y="1554994"/>
            <a:ext cx="95966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ТРАНСПОРТА И </a:t>
            </a:r>
            <a:r>
              <a:rPr lang="ru-RU" b="1" cap="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дорожноГО</a:t>
            </a:r>
            <a:r>
              <a:rPr lang="ru-RU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cap="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хозяйствА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Республики Дагестан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805" y="5942657"/>
            <a:ext cx="144653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4563767" y="5942657"/>
            <a:ext cx="21267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Махачкала</a:t>
            </a:r>
          </a:p>
          <a:p>
            <a:pPr algn="ctr">
              <a:spcAft>
                <a:spcPts val="0"/>
              </a:spcAft>
            </a:pPr>
            <a:r>
              <a:rPr lang="ru-RU" sz="800" b="1" cap="al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2026</a:t>
            </a:r>
            <a:endParaRPr lang="ru-RU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78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86415" y="757514"/>
            <a:ext cx="101670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ПОРЯДОК ДЕЙСТВИЙ ГРАЖДАНСКИХ ЛИЦ ПРИ ОБНАРУЖЕНИИ БПЛА</a:t>
            </a:r>
          </a:p>
          <a:p>
            <a:pPr algn="just"/>
            <a:endParaRPr lang="ru-RU" b="1" dirty="0" smtClean="0">
              <a:latin typeface="Georgia" panose="02040502050405020303" pitchFamily="18" charset="0"/>
            </a:endParaRPr>
          </a:p>
          <a:p>
            <a:pPr algn="just"/>
            <a:endParaRPr lang="ru-RU" b="1" dirty="0" smtClean="0">
              <a:latin typeface="Georgia" panose="02040502050405020303" pitchFamily="18" charset="0"/>
            </a:endParaRPr>
          </a:p>
          <a:p>
            <a:pPr algn="just"/>
            <a:endParaRPr lang="ru-RU" b="1" dirty="0"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Если вы находитесь на открытой местности:</a:t>
            </a:r>
          </a:p>
          <a:p>
            <a:pPr algn="just"/>
            <a:endParaRPr lang="ru-RU" b="1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Покиньте опасную зону, по возможности перемещайтесь, меняя скорость и направление движения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Спрячьтесь в капитальном строении с бетонными стенами и крышей, в подвале или укрытии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При отсутствии зданий спрячьтесь за деревьями или в кустарнике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Не прикасайтесь к БПЛА, его частям или останкам: они могут содержать неразорвавшиеся снаряды, быть обработаны отравляющими и химическими средствами 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5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5290" y="768304"/>
            <a:ext cx="1042612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Georgia" panose="02040502050405020303" pitchFamily="18" charset="0"/>
            </a:endParaRPr>
          </a:p>
          <a:p>
            <a:r>
              <a:rPr lang="ru-RU" b="1" dirty="0" smtClean="0">
                <a:latin typeface="Georgia" panose="02040502050405020303" pitchFamily="18" charset="0"/>
              </a:rPr>
              <a:t>ПОРЯДОК ДЕЙСТВИЙ ГРАЖДАНСКИХ ЛИЦ ПРИ ОБНАРУЖЕНИИ БПЛА</a:t>
            </a:r>
          </a:p>
          <a:p>
            <a:endParaRPr lang="ru-RU" b="1" dirty="0">
              <a:latin typeface="Georgia" panose="02040502050405020303" pitchFamily="18" charset="0"/>
            </a:endParaRPr>
          </a:p>
          <a:p>
            <a:endParaRPr lang="ru-RU" b="1" dirty="0" smtClean="0">
              <a:latin typeface="Georgia" panose="02040502050405020303" pitchFamily="18" charset="0"/>
            </a:endParaRPr>
          </a:p>
          <a:p>
            <a:endParaRPr lang="ru-RU" b="1" dirty="0">
              <a:latin typeface="Georgia" panose="02040502050405020303" pitchFamily="18" charset="0"/>
            </a:endParaRPr>
          </a:p>
          <a:p>
            <a:r>
              <a:rPr lang="ru-RU" b="1" dirty="0" smtClean="0">
                <a:latin typeface="Georgia" panose="02040502050405020303" pitchFamily="18" charset="0"/>
              </a:rPr>
              <a:t>Если вы находитесь в помещении:</a:t>
            </a:r>
          </a:p>
          <a:p>
            <a:endParaRPr lang="ru-RU" b="1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Не подходите к окнам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Укройтесь в подвале, укрытии либо в помещении с несущими стенами без окон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Не пользуйтесь лифтом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Не пользуйтесь телефоном и любыми устройствами с GPS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07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3575" y="1068310"/>
            <a:ext cx="970531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latin typeface="Georgia" panose="02040502050405020303" pitchFamily="18" charset="0"/>
              </a:rPr>
              <a:t>ПРИМЕЧАНИЕ</a:t>
            </a:r>
          </a:p>
          <a:p>
            <a:endParaRPr lang="ru-RU" sz="2500" dirty="0" smtClean="0">
              <a:latin typeface="Georgia" panose="02040502050405020303" pitchFamily="18" charset="0"/>
            </a:endParaRPr>
          </a:p>
          <a:p>
            <a:r>
              <a:rPr lang="ru-RU" dirty="0" smtClean="0">
                <a:latin typeface="Georgia" panose="02040502050405020303" pitchFamily="18" charset="0"/>
              </a:rPr>
              <a:t>Если вы стали свидетелем работы систем противовоздушной обороны по БПЛА, </a:t>
            </a:r>
            <a:r>
              <a:rPr lang="ru-RU" b="1" dirty="0" smtClean="0">
                <a:latin typeface="Georgia" panose="02040502050405020303" pitchFamily="18" charset="0"/>
              </a:rPr>
              <a:t>НЕ СНИМАЙТЕ И НЕ ПУБЛИКУЙТЕ ТАКИЕ МАТЕРИАЛЫ!!!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	</a:t>
            </a:r>
          </a:p>
          <a:p>
            <a:endParaRPr lang="ru-RU" dirty="0">
              <a:latin typeface="Georgia" panose="02040502050405020303" pitchFamily="18" charset="0"/>
            </a:endParaRPr>
          </a:p>
          <a:p>
            <a:r>
              <a:rPr lang="ru-RU" dirty="0" smtClean="0">
                <a:latin typeface="Georgia" panose="02040502050405020303" pitchFamily="18" charset="0"/>
              </a:rPr>
              <a:t>Противник может использовать и получить необходимую информацию о местах размещения военной техники, значимых объектов инфраструктуры и систем жизнеобеспечения и скорректировать маршрут для последующего удара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3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9809" y="996287"/>
            <a:ext cx="10699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Georgia" panose="02040502050405020303" pitchFamily="18" charset="0"/>
              </a:rPr>
              <a:t>БЕСПИЛОТНЫЙ ЛЕТАТЕЛЬНЫЙ АППАРАТ (БПЛА) </a:t>
            </a:r>
            <a:r>
              <a:rPr lang="ru-RU" dirty="0">
                <a:latin typeface="Georgia" panose="02040502050405020303" pitchFamily="18" charset="0"/>
              </a:rPr>
              <a:t>– воздушное судно, управляемое пилотом, находящимся вне борта такого объекта. Иногда его называют просто «</a:t>
            </a:r>
            <a:r>
              <a:rPr lang="ru-RU" dirty="0" err="1">
                <a:latin typeface="Georgia" panose="02040502050405020303" pitchFamily="18" charset="0"/>
              </a:rPr>
              <a:t>дрон</a:t>
            </a:r>
            <a:r>
              <a:rPr lang="ru-RU" dirty="0">
                <a:latin typeface="Georgia" panose="02040502050405020303" pitchFamily="18" charset="0"/>
              </a:rPr>
              <a:t>» или «</a:t>
            </a:r>
            <a:r>
              <a:rPr lang="ru-RU" dirty="0" err="1">
                <a:latin typeface="Georgia" panose="02040502050405020303" pitchFamily="18" charset="0"/>
              </a:rPr>
              <a:t>квадрокоптер</a:t>
            </a:r>
            <a:r>
              <a:rPr lang="ru-RU" dirty="0">
                <a:latin typeface="Georgia" panose="02040502050405020303" pitchFamily="18" charset="0"/>
              </a:rPr>
              <a:t>». </a:t>
            </a:r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/>
            </a:r>
            <a:br>
              <a:rPr lang="ru-RU" dirty="0">
                <a:latin typeface="Georgia" panose="02040502050405020303" pitchFamily="18" charset="0"/>
              </a:rPr>
            </a:br>
            <a:r>
              <a:rPr lang="ru-RU" dirty="0">
                <a:latin typeface="Georgia" panose="02040502050405020303" pitchFamily="18" charset="0"/>
              </a:rPr>
              <a:t>БПЛА бывают совершенно разных видов, размеров и значений: разведывательные, </a:t>
            </a:r>
            <a:r>
              <a:rPr lang="ru-RU" dirty="0" smtClean="0">
                <a:latin typeface="Georgia" panose="02040502050405020303" pitchFamily="18" charset="0"/>
              </a:rPr>
              <a:t>ударные, </a:t>
            </a:r>
            <a:r>
              <a:rPr lang="ru-RU" dirty="0" err="1" smtClean="0">
                <a:latin typeface="Georgia" panose="02040502050405020303" pitchFamily="18" charset="0"/>
              </a:rPr>
              <a:t>беспилотники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</a:rPr>
              <a:t>– камикадзе</a:t>
            </a:r>
            <a:r>
              <a:rPr lang="ru-RU" dirty="0" smtClean="0">
                <a:latin typeface="Georgia" panose="02040502050405020303" pitchFamily="18" charset="0"/>
              </a:rPr>
              <a:t>.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dirty="0" smtClean="0">
                <a:latin typeface="Georgia" panose="02040502050405020303" pitchFamily="18" charset="0"/>
              </a:rPr>
              <a:t>Все перечисленные </a:t>
            </a:r>
            <a:r>
              <a:rPr lang="ru-RU" dirty="0" err="1" smtClean="0">
                <a:latin typeface="Georgia" panose="02040502050405020303" pitchFamily="18" charset="0"/>
              </a:rPr>
              <a:t>беспилотники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</a:rPr>
              <a:t>могут спускаться откуда угодно.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7" t="10989" r="3665" b="18444"/>
          <a:stretch/>
        </p:blipFill>
        <p:spPr>
          <a:xfrm>
            <a:off x="4644428" y="3883936"/>
            <a:ext cx="3539906" cy="180164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27" t="14126" r="11431" b="13754"/>
          <a:stretch/>
        </p:blipFill>
        <p:spPr>
          <a:xfrm>
            <a:off x="923453" y="3739080"/>
            <a:ext cx="3492771" cy="20913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827" y="3799626"/>
            <a:ext cx="3230828" cy="2030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7240" y="688062"/>
            <a:ext cx="1033121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ПРИЗНАКИ БПЛА: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b="1" u="sng" dirty="0" smtClean="0">
                <a:latin typeface="Georgia" panose="02040502050405020303" pitchFamily="18" charset="0"/>
              </a:rPr>
              <a:t>Форма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БПЛА самолетного типа - аппараты с горизонтальным вектором тяги, имеют крылья, фюзеляж и винт, имеют подвесные или встроенные средства разведки или заряд взрывчатого вещества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err="1" smtClean="0">
                <a:latin typeface="Georgia" panose="02040502050405020303" pitchFamily="18" charset="0"/>
              </a:rPr>
              <a:t>Мультироторные</a:t>
            </a:r>
            <a:r>
              <a:rPr lang="ru-RU" dirty="0" smtClean="0">
                <a:latin typeface="Georgia" panose="02040502050405020303" pitchFamily="18" charset="0"/>
              </a:rPr>
              <a:t> (вертолетные) БПЛА -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аппараты с вертикальным вектором тяги, имеют два и более несущих винта, фюзеляж в центре конструкции, могут иметь подвесные видеокамеры и сбрасываемые грузы (боеприпасы) </a:t>
            </a:r>
            <a:endParaRPr lang="ru-RU" dirty="0">
              <a:latin typeface="Georgia" panose="020405020504050203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434" y="4381381"/>
            <a:ext cx="3775294" cy="21826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349" y="4291769"/>
            <a:ext cx="4354852" cy="2272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1902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51026" y="1113576"/>
            <a:ext cx="105291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ПРИЗНАКИ БПЛА:</a:t>
            </a:r>
          </a:p>
          <a:p>
            <a:endParaRPr lang="ru-RU" b="1" dirty="0" smtClean="0">
              <a:latin typeface="Georgia" panose="02040502050405020303" pitchFamily="18" charset="0"/>
            </a:endParaRPr>
          </a:p>
          <a:p>
            <a:r>
              <a:rPr lang="ru-RU" b="1" dirty="0" smtClean="0">
                <a:latin typeface="Georgia" panose="02040502050405020303" pitchFamily="18" charset="0"/>
              </a:rPr>
              <a:t>Звук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b="1" dirty="0" smtClean="0">
                <a:latin typeface="Georgia" panose="02040502050405020303" pitchFamily="18" charset="0"/>
              </a:rPr>
              <a:t>Самолетного типа </a:t>
            </a:r>
            <a:r>
              <a:rPr lang="ru-RU" dirty="0" smtClean="0">
                <a:latin typeface="Georgia" panose="02040502050405020303" pitchFamily="18" charset="0"/>
              </a:rPr>
              <a:t>- звуки малогабаритного двигателя внутреннего сгорания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b="1" dirty="0" err="1" smtClean="0">
                <a:latin typeface="Georgia" panose="02040502050405020303" pitchFamily="18" charset="0"/>
              </a:rPr>
              <a:t>Мультироторные</a:t>
            </a:r>
            <a:r>
              <a:rPr lang="ru-RU" b="1" dirty="0" smtClean="0">
                <a:latin typeface="Georgia" panose="02040502050405020303" pitchFamily="18" charset="0"/>
              </a:rPr>
              <a:t> (вертолетные)</a:t>
            </a:r>
            <a:r>
              <a:rPr lang="ru-RU" dirty="0" smtClean="0">
                <a:latin typeface="Georgia" panose="02040502050405020303" pitchFamily="18" charset="0"/>
              </a:rPr>
              <a:t> - шум, создаваемый винтомоторной группой, стрекочущий или жужжащий звук низкой интенсивности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Низкая скорость полета по сравнению с обычными самолетами военной или гражданской пилотируемой авиации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b="1" dirty="0" smtClean="0">
                <a:latin typeface="Georgia" panose="02040502050405020303" pitchFamily="18" charset="0"/>
              </a:rPr>
              <a:t>Самолетного типа </a:t>
            </a:r>
            <a:r>
              <a:rPr lang="ru-RU" dirty="0" smtClean="0">
                <a:latin typeface="Georgia" panose="02040502050405020303" pitchFamily="18" charset="0"/>
              </a:rPr>
              <a:t>малого класса - 40+150 км/час</a:t>
            </a:r>
          </a:p>
          <a:p>
            <a:endParaRPr lang="ru-RU" dirty="0" smtClean="0">
              <a:latin typeface="Georgia" panose="02040502050405020303" pitchFamily="18" charset="0"/>
            </a:endParaRPr>
          </a:p>
          <a:p>
            <a:r>
              <a:rPr lang="ru-RU" b="1" dirty="0" err="1" smtClean="0">
                <a:latin typeface="Georgia" panose="02040502050405020303" pitchFamily="18" charset="0"/>
              </a:rPr>
              <a:t>Мультироторные</a:t>
            </a:r>
            <a:r>
              <a:rPr lang="ru-RU" b="1" dirty="0" smtClean="0">
                <a:latin typeface="Georgia" panose="02040502050405020303" pitchFamily="18" charset="0"/>
              </a:rPr>
              <a:t> (вертолетные) </a:t>
            </a:r>
            <a:r>
              <a:rPr lang="ru-RU" dirty="0" smtClean="0">
                <a:latin typeface="Georgia" panose="02040502050405020303" pitchFamily="18" charset="0"/>
              </a:rPr>
              <a:t>малого класса - 0+150 км/час; могут зависать в одной точке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8173" y="477672"/>
            <a:ext cx="10265819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ЕСЛИ ВЫ ОБНАРУЖИЛИ БПЛА: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Сообщите по единому номеру </a:t>
            </a:r>
            <a:r>
              <a:rPr lang="ru-RU" b="1" dirty="0" smtClean="0">
                <a:latin typeface="Georgia" panose="02040502050405020303" pitchFamily="18" charset="0"/>
              </a:rPr>
              <a:t>«112» </a:t>
            </a:r>
            <a:r>
              <a:rPr lang="ru-RU" dirty="0" smtClean="0">
                <a:latin typeface="Georgia" panose="02040502050405020303" pitchFamily="18" charset="0"/>
              </a:rPr>
              <a:t>или уполномоченным органам (</a:t>
            </a:r>
            <a:r>
              <a:rPr lang="ru-RU" dirty="0">
                <a:latin typeface="Georgia" panose="02040502050405020303" pitchFamily="18" charset="0"/>
              </a:rPr>
              <a:t>(МВД </a:t>
            </a:r>
            <a:r>
              <a:rPr lang="ru-RU" dirty="0" smtClean="0">
                <a:latin typeface="Georgia" panose="02040502050405020303" pitchFamily="18" charset="0"/>
              </a:rPr>
              <a:t>по Республике </a:t>
            </a:r>
            <a:r>
              <a:rPr lang="ru-RU" dirty="0">
                <a:latin typeface="Georgia" panose="02040502050405020303" pitchFamily="18" charset="0"/>
              </a:rPr>
              <a:t>Дагестан, Управление ФСБ России по Республике Дагестан, </a:t>
            </a:r>
            <a:r>
              <a:rPr lang="ru-RU" dirty="0" smtClean="0">
                <a:latin typeface="Georgia" panose="02040502050405020303" pitchFamily="18" charset="0"/>
              </a:rPr>
              <a:t>Управление </a:t>
            </a:r>
            <a:r>
              <a:rPr lang="ru-RU" dirty="0" err="1" smtClean="0">
                <a:latin typeface="Georgia" panose="02040502050405020303" pitchFamily="18" charset="0"/>
              </a:rPr>
              <a:t>Росгвардии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</a:rPr>
              <a:t>по Республике Дагестан и других уполномоченных структур) о </a:t>
            </a:r>
            <a:r>
              <a:rPr lang="ru-RU" dirty="0" smtClean="0">
                <a:latin typeface="Georgia" panose="02040502050405020303" pitchFamily="18" charset="0"/>
              </a:rPr>
              <a:t>факте совершения </a:t>
            </a:r>
            <a:r>
              <a:rPr lang="ru-RU" dirty="0">
                <a:latin typeface="Georgia" panose="02040502050405020303" pitchFamily="18" charset="0"/>
              </a:rPr>
              <a:t>(угрозе совершения) преступления террористической </a:t>
            </a:r>
            <a:r>
              <a:rPr lang="ru-RU" dirty="0" smtClean="0">
                <a:latin typeface="Georgia" panose="02040502050405020303" pitchFamily="18" charset="0"/>
              </a:rPr>
              <a:t>направленности с использованием БПЛА ( полную информацию о месте, времени и количестве БПЛА, информацию о подозрительном поведении лиц в зоне действия БПЛА)</a:t>
            </a:r>
          </a:p>
          <a:p>
            <a:pPr algn="just"/>
            <a:endParaRPr lang="ru-RU" sz="500" dirty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Контактные данные: 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b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Дежурная часть МВД по РД: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«02»/ Билайн – «002»/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Мег.,МТС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«020»,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+7 (8722) 99-45-00, +7 (8722) 99-42-23, +7 (8722) 68-27-28 </a:t>
            </a:r>
          </a:p>
          <a:p>
            <a:pPr algn="just"/>
            <a:r>
              <a:rPr lang="ru-RU" b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Дежурная служба УФСБ России по РД: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(8722) 51-18-80,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+7 (8722) 51-20-10</a:t>
            </a:r>
          </a:p>
          <a:p>
            <a:pPr algn="just"/>
            <a:endParaRPr lang="ru-RU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Покиньте зону обнаружения БПЛА и предупредите о возможной опасности окружающих.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В случае обнаружения БПЛА на земле не приближайтесь к нему, не трогайте руками. Запрещается пытаться сбить его подручными предметами и иными средствами поражения.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4967" y="477672"/>
            <a:ext cx="1106833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Если БПЛА обнаружен в воздушном пространстве над организацией (объектом), либо в случае  его посадки (падения) на территорию организации (объекта):</a:t>
            </a:r>
          </a:p>
          <a:p>
            <a:pPr algn="just"/>
            <a:endParaRPr lang="ru-RU" b="1" dirty="0">
              <a:latin typeface="Georgia" panose="020405020504050203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Наблюдатель проводит все мероприятия в соответствии с инструкцией по действиям при обнаружении подозрительного предмета на территории организации. 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 Принять меры для получения дополнительной информации, в том числе фото-видеосъёмки (при наличии соответствующей возможности). 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 В случае получения от дежурных служб территориальных органов МВД, ФСБ дополнительных указаний (рекомендаций) действовать в соответствии с ними. 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При направлении информации с помощью средств связи лицо, передающее информацию, сообщает: </a:t>
            </a: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- свои фамилию, имя, отчество и занимаемую должность;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-</a:t>
            </a:r>
            <a:r>
              <a:rPr lang="ru-RU" dirty="0" smtClean="0">
                <a:latin typeface="Georgia" panose="02040502050405020303" pitchFamily="18" charset="0"/>
              </a:rPr>
              <a:t> наименование объекта и его точный адрес;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-</a:t>
            </a:r>
            <a:r>
              <a:rPr lang="ru-RU" dirty="0" smtClean="0">
                <a:latin typeface="Georgia" panose="02040502050405020303" pitchFamily="18" charset="0"/>
              </a:rPr>
              <a:t> характер поведения летательного аппарата; </a:t>
            </a:r>
          </a:p>
          <a:p>
            <a:pPr algn="just"/>
            <a:r>
              <a:rPr lang="ru-RU" dirty="0">
                <a:latin typeface="Georgia" panose="02040502050405020303" pitchFamily="18" charset="0"/>
              </a:rPr>
              <a:t>-</a:t>
            </a:r>
            <a:r>
              <a:rPr lang="ru-RU" dirty="0" smtClean="0">
                <a:latin typeface="Georgia" panose="02040502050405020303" pitchFamily="18" charset="0"/>
              </a:rPr>
              <a:t> наличие системы видеонаблюдения на месте;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Georgia" panose="02040502050405020303" pitchFamily="18" charset="0"/>
              </a:rPr>
              <a:t>другие сведения по запросу уполномоченного органа. </a:t>
            </a:r>
          </a:p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Главное</a:t>
            </a:r>
            <a:r>
              <a:rPr lang="ru-RU" dirty="0" smtClean="0">
                <a:latin typeface="Georgia" panose="02040502050405020303" pitchFamily="18" charset="0"/>
              </a:rPr>
              <a:t> при обнаружении опасных БПЛА – быть бдительными. Необходимо обращать внимание на небольшие объекты в небе. Они могут быть похожи на вертолеты или самолеты, размером от 20 сантиметров до 3 метров. Особое внимание необходимо обращать на людей, которые запускают </a:t>
            </a:r>
            <a:r>
              <a:rPr lang="ru-RU" dirty="0" err="1" smtClean="0">
                <a:latin typeface="Georgia" panose="02040502050405020303" pitchFamily="18" charset="0"/>
              </a:rPr>
              <a:t>дроны</a:t>
            </a:r>
            <a:r>
              <a:rPr lang="ru-RU" dirty="0" smtClean="0">
                <a:latin typeface="Georgia" panose="02040502050405020303" pitchFamily="18" charset="0"/>
              </a:rPr>
              <a:t> (БПЛА) во дворе, на улице, в парках, на балконах или крышах.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31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4966" y="477672"/>
            <a:ext cx="1062174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000" algn="just"/>
            <a:r>
              <a:rPr lang="ru-RU" b="1" dirty="0" smtClean="0">
                <a:latin typeface="Georgia" panose="02040502050405020303" pitchFamily="18" charset="0"/>
              </a:rPr>
              <a:t>Порядок действий должностных лиц и персонала организаций (объектов)</a:t>
            </a:r>
          </a:p>
          <a:p>
            <a:pPr marL="450000" algn="just"/>
            <a:endParaRPr lang="ru-RU" b="1" dirty="0">
              <a:latin typeface="Georgia" panose="02040502050405020303" pitchFamily="18" charset="0"/>
            </a:endParaRP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Применение (нахождение, пролёт) </a:t>
            </a:r>
            <a:r>
              <a:rPr lang="ru-RU" sz="1500" dirty="0" smtClean="0">
                <a:latin typeface="Georgia" panose="02040502050405020303" pitchFamily="18" charset="0"/>
              </a:rPr>
              <a:t>БПЛА над </a:t>
            </a:r>
            <a:r>
              <a:rPr lang="ru-RU" sz="1500" dirty="0">
                <a:latin typeface="Georgia" panose="02040502050405020303" pitchFamily="18" charset="0"/>
              </a:rPr>
              <a:t>объектами </a:t>
            </a:r>
            <a:r>
              <a:rPr lang="ru-RU" sz="1500" dirty="0" smtClean="0">
                <a:latin typeface="Georgia" panose="02040502050405020303" pitchFamily="18" charset="0"/>
              </a:rPr>
              <a:t>требует своевременных </a:t>
            </a:r>
            <a:r>
              <a:rPr lang="ru-RU" sz="1500" dirty="0">
                <a:latin typeface="Georgia" panose="02040502050405020303" pitchFamily="18" charset="0"/>
              </a:rPr>
              <a:t>четких действий со стороны персонала </a:t>
            </a:r>
            <a:r>
              <a:rPr lang="ru-RU" sz="1500" dirty="0" smtClean="0">
                <a:latin typeface="Georgia" panose="02040502050405020303" pitchFamily="18" charset="0"/>
              </a:rPr>
              <a:t>и сотрудников </a:t>
            </a:r>
            <a:r>
              <a:rPr lang="ru-RU" sz="1500" dirty="0">
                <a:latin typeface="Georgia" panose="02040502050405020303" pitchFamily="18" charset="0"/>
              </a:rPr>
              <a:t>охраны соответствующих объектов. </a:t>
            </a:r>
            <a:r>
              <a:rPr lang="ru-RU" sz="1500" dirty="0" smtClean="0">
                <a:latin typeface="Georgia" panose="02040502050405020303" pitchFamily="18" charset="0"/>
              </a:rPr>
              <a:t>Руководителями объектов транспорта в инструкциях </a:t>
            </a:r>
            <a:r>
              <a:rPr lang="ru-RU" sz="1500" dirty="0">
                <a:latin typeface="Georgia" panose="02040502050405020303" pitchFamily="18" charset="0"/>
              </a:rPr>
              <a:t>персонала, обеспечивающего безопасность </a:t>
            </a:r>
            <a:r>
              <a:rPr lang="ru-RU" sz="1500" dirty="0" smtClean="0">
                <a:latin typeface="Georgia" panose="02040502050405020303" pitchFamily="18" charset="0"/>
              </a:rPr>
              <a:t>объекта (сотрудников </a:t>
            </a:r>
            <a:r>
              <a:rPr lang="ru-RU" sz="1500" dirty="0">
                <a:latin typeface="Georgia" panose="02040502050405020303" pitchFamily="18" charset="0"/>
              </a:rPr>
              <a:t>охраны), </a:t>
            </a:r>
            <a:r>
              <a:rPr lang="ru-RU" sz="1500" b="1" dirty="0">
                <a:latin typeface="Georgia" panose="02040502050405020303" pitchFamily="18" charset="0"/>
              </a:rPr>
              <a:t>должен быть определён чёткий </a:t>
            </a:r>
            <a:r>
              <a:rPr lang="ru-RU" sz="1500" b="1" dirty="0" smtClean="0">
                <a:latin typeface="Georgia" panose="02040502050405020303" pitchFamily="18" charset="0"/>
              </a:rPr>
              <a:t>алгоритм их </a:t>
            </a:r>
            <a:r>
              <a:rPr lang="ru-RU" sz="1500" b="1" dirty="0">
                <a:latin typeface="Georgia" panose="02040502050405020303" pitchFamily="18" charset="0"/>
              </a:rPr>
              <a:t>действий при обнаружении </a:t>
            </a:r>
            <a:r>
              <a:rPr lang="ru-RU" sz="1500" b="1" dirty="0" smtClean="0">
                <a:latin typeface="Georgia" panose="02040502050405020303" pitchFamily="18" charset="0"/>
              </a:rPr>
              <a:t>БПЛА</a:t>
            </a:r>
            <a:r>
              <a:rPr lang="ru-RU" sz="1500" dirty="0" smtClean="0">
                <a:latin typeface="Georgia" panose="02040502050405020303" pitchFamily="18" charset="0"/>
              </a:rPr>
              <a:t>.</a:t>
            </a:r>
          </a:p>
          <a:p>
            <a:pPr indent="450000" algn="just"/>
            <a:r>
              <a:rPr lang="ru-RU" sz="1500" dirty="0" smtClean="0">
                <a:latin typeface="Georgia" panose="02040502050405020303" pitchFamily="18" charset="0"/>
              </a:rPr>
              <a:t>В </a:t>
            </a:r>
            <a:r>
              <a:rPr lang="ru-RU" sz="1500" dirty="0">
                <a:latin typeface="Georgia" panose="02040502050405020303" pitchFamily="18" charset="0"/>
              </a:rPr>
              <a:t>обязательном порядке в последовательность действий </a:t>
            </a:r>
            <a:r>
              <a:rPr lang="ru-RU" sz="1500" dirty="0" smtClean="0">
                <a:latin typeface="Georgia" panose="02040502050405020303" pitchFamily="18" charset="0"/>
              </a:rPr>
              <a:t>при обнаружении </a:t>
            </a:r>
            <a:r>
              <a:rPr lang="ru-RU" sz="1500" dirty="0">
                <a:latin typeface="Georgia" panose="02040502050405020303" pitchFamily="18" charset="0"/>
              </a:rPr>
              <a:t>беспилотных воздушных судов </a:t>
            </a:r>
            <a:r>
              <a:rPr lang="ru-RU" sz="1500" dirty="0" smtClean="0">
                <a:latin typeface="Georgia" panose="02040502050405020303" pitchFamily="18" charset="0"/>
              </a:rPr>
              <a:t>включаются следующие </a:t>
            </a:r>
            <a:r>
              <a:rPr lang="ru-RU" sz="1500" dirty="0">
                <a:latin typeface="Georgia" panose="02040502050405020303" pitchFamily="18" charset="0"/>
              </a:rPr>
              <a:t>позиции: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1. При обнаружении (поступлении информации об обнаружении) над территорией (вблизи) объекта неизвестного </a:t>
            </a:r>
            <a:r>
              <a:rPr lang="ru-RU" sz="1500" dirty="0" smtClean="0">
                <a:latin typeface="Georgia" panose="02040502050405020303" pitchFamily="18" charset="0"/>
              </a:rPr>
              <a:t>БПЛА незамедлительно </a:t>
            </a:r>
            <a:r>
              <a:rPr lang="ru-RU" sz="1500" dirty="0">
                <a:latin typeface="Georgia" panose="02040502050405020303" pitchFamily="18" charset="0"/>
              </a:rPr>
              <a:t>сообщить об этом непосредственному руководителю объекта (службы безопасности, </a:t>
            </a:r>
            <a:r>
              <a:rPr lang="ru-RU" sz="1500" dirty="0" smtClean="0">
                <a:latin typeface="Georgia" panose="02040502050405020303" pitchFamily="18" charset="0"/>
              </a:rPr>
              <a:t>охранного предприятия</a:t>
            </a:r>
            <a:r>
              <a:rPr lang="ru-RU" sz="1500" dirty="0">
                <a:latin typeface="Georgia" panose="02040502050405020303" pitchFamily="18" charset="0"/>
              </a:rPr>
              <a:t>).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2. Должностное лицо, осуществляющее непосредственное руководство деятельностью работников объекта (территории), </a:t>
            </a:r>
            <a:r>
              <a:rPr lang="ru-RU" sz="1500" dirty="0" smtClean="0">
                <a:latin typeface="Georgia" panose="02040502050405020303" pitchFamily="18" charset="0"/>
              </a:rPr>
              <a:t>либо уполномоченное </a:t>
            </a:r>
            <a:r>
              <a:rPr lang="ru-RU" sz="1500" dirty="0">
                <a:latin typeface="Georgia" panose="02040502050405020303" pitchFamily="18" charset="0"/>
              </a:rPr>
              <a:t>им лицо </a:t>
            </a:r>
            <a:r>
              <a:rPr lang="ru-RU" sz="1500" b="1" dirty="0">
                <a:latin typeface="Georgia" panose="02040502050405020303" pitchFamily="18" charset="0"/>
              </a:rPr>
              <a:t>незамедлительно информирует </a:t>
            </a:r>
            <a:r>
              <a:rPr lang="ru-RU" sz="1500" dirty="0">
                <a:latin typeface="Georgia" panose="02040502050405020303" pitchFamily="18" charset="0"/>
              </a:rPr>
              <a:t>об этом территориальные органы УМВД России по </a:t>
            </a:r>
            <a:r>
              <a:rPr lang="ru-RU" sz="1500" dirty="0" smtClean="0">
                <a:latin typeface="Georgia" panose="02040502050405020303" pitchFamily="18" charset="0"/>
              </a:rPr>
              <a:t>Республике Дагестан, </a:t>
            </a:r>
            <a:r>
              <a:rPr lang="ru-RU" sz="1500" dirty="0">
                <a:latin typeface="Georgia" panose="02040502050405020303" pitchFamily="18" charset="0"/>
              </a:rPr>
              <a:t>УФСБ России по </a:t>
            </a:r>
            <a:r>
              <a:rPr lang="ru-RU" sz="1500" dirty="0" smtClean="0">
                <a:latin typeface="Georgia" panose="02040502050405020303" pitchFamily="18" charset="0"/>
              </a:rPr>
              <a:t>Республике Дагестан, </a:t>
            </a:r>
            <a:r>
              <a:rPr lang="ru-RU" sz="1500" dirty="0">
                <a:latin typeface="Georgia" panose="02040502050405020303" pitchFamily="18" charset="0"/>
              </a:rPr>
              <a:t>либо Единую дежурно-диспетчерскую службу муниципального </a:t>
            </a:r>
            <a:r>
              <a:rPr lang="ru-RU" sz="1500" dirty="0" smtClean="0">
                <a:latin typeface="Georgia" panose="02040502050405020303" pitchFamily="18" charset="0"/>
              </a:rPr>
              <a:t>образования (</a:t>
            </a:r>
            <a:r>
              <a:rPr lang="ru-RU" sz="1500" b="1" dirty="0" smtClean="0">
                <a:latin typeface="Georgia" panose="02040502050405020303" pitchFamily="18" charset="0"/>
              </a:rPr>
              <a:t>ЕДДС </a:t>
            </a:r>
            <a:r>
              <a:rPr lang="ru-RU" sz="1500" b="1" dirty="0">
                <a:latin typeface="Georgia" panose="02040502050405020303" pitchFamily="18" charset="0"/>
              </a:rPr>
              <a:t>— 112</a:t>
            </a:r>
            <a:r>
              <a:rPr lang="ru-RU" sz="1500" dirty="0">
                <a:latin typeface="Georgia" panose="02040502050405020303" pitchFamily="18" charset="0"/>
              </a:rPr>
              <a:t>).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При направлении информации с помощью средств связи лицо, передающее информацию, </a:t>
            </a:r>
            <a:r>
              <a:rPr lang="ru-RU" sz="1500" b="1" dirty="0">
                <a:latin typeface="Georgia" panose="02040502050405020303" pitchFamily="18" charset="0"/>
              </a:rPr>
              <a:t>сообщает: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• свои фамилию, имя, отчество (при наличии) и занимаемую должность;</a:t>
            </a:r>
          </a:p>
          <a:p>
            <a:pPr indent="450000" algn="just"/>
            <a:r>
              <a:rPr lang="ru-RU" sz="1500" dirty="0" smtClean="0">
                <a:latin typeface="Georgia" panose="02040502050405020303" pitchFamily="18" charset="0"/>
              </a:rPr>
              <a:t>• наименование объекта (территории) и его точный адрес; источник и время поступления информации о БПЛА (визуальное обнаружение, информация иных лиц, данные системы охраны или видеонаблюдения);</a:t>
            </a:r>
          </a:p>
          <a:p>
            <a:pPr indent="450000" algn="just"/>
            <a:r>
              <a:rPr lang="ru-RU" sz="1500" dirty="0" smtClean="0">
                <a:latin typeface="Georgia" panose="02040502050405020303" pitchFamily="18" charset="0"/>
              </a:rPr>
              <a:t>• характер поведения БПЛА (зависание, барражирование над объектом, направление пролета, внешний вид и т.д.); </a:t>
            </a:r>
          </a:p>
          <a:p>
            <a:pPr indent="450000" algn="just"/>
            <a:r>
              <a:rPr lang="ru-RU" sz="1500" dirty="0" smtClean="0">
                <a:latin typeface="Georgia" panose="02040502050405020303" pitchFamily="18" charset="0"/>
              </a:rPr>
              <a:t>• наличие сохраненной информации о БПЛА на электронных носителях информации (системы видеонаблюдения);</a:t>
            </a:r>
          </a:p>
          <a:p>
            <a:pPr indent="450000" algn="just"/>
            <a:r>
              <a:rPr lang="ru-RU" sz="1500" dirty="0" smtClean="0">
                <a:latin typeface="Georgia" panose="02040502050405020303" pitchFamily="18" charset="0"/>
              </a:rPr>
              <a:t>• другие сведения по запросу уполномоченного органа.</a:t>
            </a:r>
            <a:endParaRPr lang="ru-RU" sz="1500" b="1" dirty="0" smtClean="0">
              <a:latin typeface="Georgia" panose="02040502050405020303" pitchFamily="18" charset="0"/>
            </a:endParaRPr>
          </a:p>
          <a:p>
            <a:pPr algn="just"/>
            <a:endParaRPr lang="ru-RU" sz="1500" b="1" dirty="0">
              <a:latin typeface="Georgia" panose="02040502050405020303" pitchFamily="18" charset="0"/>
            </a:endParaRPr>
          </a:p>
          <a:p>
            <a:pPr algn="just"/>
            <a:endParaRPr lang="ru-RU" sz="15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4966" y="477672"/>
            <a:ext cx="106217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000" algn="just"/>
            <a:r>
              <a:rPr lang="ru-RU" b="1" dirty="0" smtClean="0">
                <a:latin typeface="Georgia" panose="02040502050405020303" pitchFamily="18" charset="0"/>
              </a:rPr>
              <a:t>Порядок действий должностных лиц и персонала организаций (объектов)</a:t>
            </a:r>
          </a:p>
          <a:p>
            <a:pPr marL="450000" algn="just"/>
            <a:endParaRPr lang="ru-RU" b="1" dirty="0">
              <a:latin typeface="Georgia" panose="02040502050405020303" pitchFamily="18" charset="0"/>
            </a:endParaRP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3. Выставить наблюдательный пост за воздушным пространством над территорией и вблизи объекта.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4. Принять меры для получения дополнительной информации в </a:t>
            </a:r>
            <a:r>
              <a:rPr lang="ru-RU" sz="1500" dirty="0" err="1">
                <a:latin typeface="Georgia" panose="02040502050405020303" pitchFamily="18" charset="0"/>
              </a:rPr>
              <a:t>т.ч</a:t>
            </a:r>
            <a:r>
              <a:rPr lang="ru-RU" sz="1500" dirty="0">
                <a:latin typeface="Georgia" panose="02040502050405020303" pitchFamily="18" charset="0"/>
              </a:rPr>
              <a:t>. его фото-видеосъёмки (при наличии </a:t>
            </a:r>
            <a:r>
              <a:rPr lang="ru-RU" sz="1500" dirty="0" smtClean="0">
                <a:latin typeface="Georgia" panose="02040502050405020303" pitchFamily="18" charset="0"/>
              </a:rPr>
              <a:t>соответствующей возможности</a:t>
            </a:r>
            <a:r>
              <a:rPr lang="ru-RU" sz="1500" dirty="0">
                <a:latin typeface="Georgia" panose="02040502050405020303" pitchFamily="18" charset="0"/>
              </a:rPr>
              <a:t>).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5. По возможности исключить нахождение на открытых площадках массового скопления людей.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6. Усилить охрану, а также пропускной и внутриобъектовый режим.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7. Организовать обход территории объекта в целях обнаружения подозрительных (взрывоопасных) предметов и лиц.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8. В случае получения от дежурных служб территориальных органов УМВД России по </a:t>
            </a:r>
            <a:r>
              <a:rPr lang="ru-RU" sz="1500" dirty="0" smtClean="0">
                <a:latin typeface="Georgia" panose="02040502050405020303" pitchFamily="18" charset="0"/>
              </a:rPr>
              <a:t>Республике Дагестан, </a:t>
            </a:r>
            <a:r>
              <a:rPr lang="ru-RU" sz="1500" dirty="0">
                <a:latin typeface="Georgia" panose="02040502050405020303" pitchFamily="18" charset="0"/>
              </a:rPr>
              <a:t>УФСБ России </a:t>
            </a:r>
            <a:r>
              <a:rPr lang="ru-RU" sz="1500" dirty="0" smtClean="0">
                <a:latin typeface="Georgia" panose="02040502050405020303" pitchFamily="18" charset="0"/>
              </a:rPr>
              <a:t>по Республике Дагестан, </a:t>
            </a:r>
            <a:r>
              <a:rPr lang="ru-RU" sz="1500" dirty="0">
                <a:latin typeface="Georgia" panose="02040502050405020303" pitchFamily="18" charset="0"/>
              </a:rPr>
              <a:t>дополнительных указаний (рекомендаций) действовать в соответствии с ними.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9. По решению должностного лица, осуществляющего непосредственное руководство деятельностью работников </a:t>
            </a:r>
            <a:r>
              <a:rPr lang="ru-RU" sz="1500" dirty="0" smtClean="0">
                <a:latin typeface="Georgia" panose="02040502050405020303" pitchFamily="18" charset="0"/>
              </a:rPr>
              <a:t>объекта (территории</a:t>
            </a:r>
            <a:r>
              <a:rPr lang="ru-RU" sz="1500" dirty="0">
                <a:latin typeface="Georgia" panose="02040502050405020303" pitchFamily="18" charset="0"/>
              </a:rPr>
              <a:t>), либо уполномоченного им лица, при угрозе жизни и здоровью людей, организовать оповещение персонала </a:t>
            </a:r>
            <a:r>
              <a:rPr lang="ru-RU" sz="1500" dirty="0" smtClean="0">
                <a:latin typeface="Georgia" panose="02040502050405020303" pitchFamily="18" charset="0"/>
              </a:rPr>
              <a:t>о возможной </a:t>
            </a:r>
            <a:r>
              <a:rPr lang="ru-RU" sz="1500" dirty="0">
                <a:latin typeface="Georgia" panose="02040502050405020303" pitchFamily="18" charset="0"/>
              </a:rPr>
              <a:t>угрозе, организовать (при необходимости) укрытие или эвакуацию находящихся на объекте (территории) людей.</a:t>
            </a:r>
          </a:p>
          <a:p>
            <a:pPr indent="450000" algn="just"/>
            <a:r>
              <a:rPr lang="ru-RU" sz="1500" dirty="0">
                <a:latin typeface="Georgia" panose="02040502050405020303" pitchFamily="18" charset="0"/>
              </a:rPr>
              <a:t>Кроме того, руководителям объектов промышленности, транспорта, связи, ЖКХ необходимо внести </a:t>
            </a:r>
            <a:r>
              <a:rPr lang="ru-RU" sz="1500" dirty="0" smtClean="0">
                <a:latin typeface="Georgia" panose="02040502050405020303" pitchFamily="18" charset="0"/>
              </a:rPr>
              <a:t>соответствующие дополнения </a:t>
            </a:r>
            <a:r>
              <a:rPr lang="ru-RU" sz="1500" dirty="0">
                <a:latin typeface="Georgia" panose="02040502050405020303" pitchFamily="18" charset="0"/>
              </a:rPr>
              <a:t>в должностные регламенты (инструкции) персонала (сотрудников охраны), в части выполнения мероприятий </a:t>
            </a:r>
            <a:r>
              <a:rPr lang="ru-RU" sz="1500" dirty="0" smtClean="0">
                <a:latin typeface="Georgia" panose="02040502050405020303" pitchFamily="18" charset="0"/>
              </a:rPr>
              <a:t>по обнаружению БПЛА </a:t>
            </a:r>
            <a:r>
              <a:rPr lang="ru-RU" sz="1500" dirty="0">
                <a:latin typeface="Georgia" panose="02040502050405020303" pitchFamily="18" charset="0"/>
              </a:rPr>
              <a:t>с учетом специфики и особенностей объектов. </a:t>
            </a:r>
            <a:r>
              <a:rPr lang="ru-RU" sz="1500" dirty="0" smtClean="0">
                <a:latin typeface="Georgia" panose="02040502050405020303" pitchFamily="18" charset="0"/>
              </a:rPr>
              <a:t>Также </a:t>
            </a:r>
            <a:r>
              <a:rPr lang="ru-RU" sz="1500" dirty="0">
                <a:latin typeface="Georgia" panose="02040502050405020303" pitchFamily="18" charset="0"/>
              </a:rPr>
              <a:t>рассмотреть возможность </a:t>
            </a:r>
            <a:r>
              <a:rPr lang="ru-RU" sz="1500" dirty="0" smtClean="0">
                <a:latin typeface="Georgia" panose="02040502050405020303" pitchFamily="18" charset="0"/>
              </a:rPr>
              <a:t>обеспечения вышеуказанного </a:t>
            </a:r>
            <a:r>
              <a:rPr lang="ru-RU" sz="1500" dirty="0">
                <a:latin typeface="Georgia" panose="02040502050405020303" pitchFamily="18" charset="0"/>
              </a:rPr>
              <a:t>персонала оптическими приборами наблюдения и средствами фото-, видео фиксации </a:t>
            </a:r>
            <a:r>
              <a:rPr lang="ru-RU" sz="1500" dirty="0" smtClean="0">
                <a:latin typeface="Georgia" panose="02040502050405020303" pitchFamily="18" charset="0"/>
              </a:rPr>
              <a:t>БПЛА</a:t>
            </a:r>
            <a:endParaRPr lang="ru-RU" sz="1500" b="1" dirty="0">
              <a:latin typeface="Georgia" panose="02040502050405020303" pitchFamily="18" charset="0"/>
            </a:endParaRPr>
          </a:p>
          <a:p>
            <a:pPr algn="just"/>
            <a:endParaRPr lang="ru-RU" sz="15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66661" y="715225"/>
            <a:ext cx="99316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Georgia" panose="02040502050405020303" pitchFamily="18" charset="0"/>
              </a:rPr>
              <a:t>ПОРЯДОК ДЕЙСТВИЙ ГРАЖДАНСКИХ ЛИЦ ПРИ ОБНАРУЖЕНИИ БПЛА</a:t>
            </a:r>
          </a:p>
          <a:p>
            <a:pPr algn="just"/>
            <a:endParaRPr lang="ru-RU" b="1" dirty="0">
              <a:latin typeface="Georgia" panose="02040502050405020303" pitchFamily="18" charset="0"/>
            </a:endParaRPr>
          </a:p>
          <a:p>
            <a:pPr algn="just"/>
            <a:endParaRPr lang="ru-RU" b="1" dirty="0" smtClean="0">
              <a:latin typeface="Georgia" panose="02040502050405020303" pitchFamily="18" charset="0"/>
            </a:endParaRPr>
          </a:p>
          <a:p>
            <a:pPr algn="just"/>
            <a:endParaRPr lang="ru-RU" b="1" dirty="0">
              <a:latin typeface="Georgia" panose="02040502050405020303" pitchFamily="18" charset="0"/>
            </a:endParaRPr>
          </a:p>
          <a:p>
            <a:pPr algn="just"/>
            <a:r>
              <a:rPr lang="ru-RU" b="1" dirty="0">
                <a:latin typeface="Georgia" panose="02040502050405020303" pitchFamily="18" charset="0"/>
              </a:rPr>
              <a:t>Е</a:t>
            </a:r>
            <a:r>
              <a:rPr lang="ru-RU" b="1" dirty="0" smtClean="0">
                <a:latin typeface="Georgia" panose="02040502050405020303" pitchFamily="18" charset="0"/>
              </a:rPr>
              <a:t>сли вы в автомобиле или общественном транспорте:</a:t>
            </a:r>
          </a:p>
          <a:p>
            <a:pPr algn="just"/>
            <a:endParaRPr lang="ru-RU" b="1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При движении - припаркуйте и покиньте автомобиль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Если вы находитесь на открытой местности, избегайте скопления людей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Спрячьтесь в капитальном строении с бетонными стенами и крышей, в подвале или укрытии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Если укрытие отсутствует, водителю и пассажирам нужно быстро рассредоточиться в разные стороны</a:t>
            </a:r>
          </a:p>
          <a:p>
            <a:pPr algn="just"/>
            <a:endParaRPr lang="ru-RU" dirty="0" smtClean="0">
              <a:latin typeface="Georgia" panose="02040502050405020303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</a:rPr>
              <a:t>•	Вне населенного пункта укрывайтесь за деревьями, кустарниками, в углублениях: рвах и канавах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29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953</Words>
  <Application>Microsoft Office PowerPoint</Application>
  <PresentationFormat>Широкоэкранный</PresentationFormat>
  <Paragraphs>125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Аят</dc:creator>
  <cp:lastModifiedBy>Аят</cp:lastModifiedBy>
  <cp:revision>12</cp:revision>
  <dcterms:created xsi:type="dcterms:W3CDTF">2026-06-11T08:26:40Z</dcterms:created>
  <dcterms:modified xsi:type="dcterms:W3CDTF">2026-06-11T09:50:26Z</dcterms:modified>
</cp:coreProperties>
</file>